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Default Extension="png" ContentType="image/png"/>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6"/>
    <p:sldId id="257" r:id="rId7"/>
    <p:sldId id="258" r:id="rId8"/>
    <p:sldId id="259" r:id="rId9"/>
    <p:sldId id="260" r:id="rId10"/>
    <p:sldId id="261" r:id="rId11"/>
    <p:sldId id="262" r:id="rId12"/>
    <p:sldId id="263" r:id="rId13"/>
  </p:sldIdLst>
  <p:sldSz cx="7556500" cy="10693400"/>
  <p:notesSz cx="7556500" cy="106934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defRPr sz="800" b="0" i="0">
                <a:solidFill>
                  <a:schemeClr val="tx1"/>
                </a:solidFill>
                <a:latin typeface="宋体"/>
                <a:cs typeface="宋体"/>
              </a:defRPr>
            </a:lvl1pPr>
          </a:lstStyle>
          <a:p>
            <a:pPr marL="38100">
              <a:lnSpc>
                <a:spcPct val="100000"/>
              </a:lnSpc>
              <a:spcBef>
                <a:spcPts val="400"/>
              </a:spcBef>
            </a:pPr>
            <a:fld id="{81D60167-4931-47E6-BA6A-407CBD079E47}" type="slidenum">
              <a:rPr dirty="0" spc="420"/>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50" b="0" i="0">
                <a:solidFill>
                  <a:schemeClr val="tx1"/>
                </a:solidFill>
                <a:latin typeface="宋体"/>
                <a:cs typeface="宋体"/>
              </a:defRPr>
            </a:lvl1pPr>
          </a:lstStyle>
          <a:p/>
        </p:txBody>
      </p:sp>
      <p:sp>
        <p:nvSpPr>
          <p:cNvPr id="3" name="Holder 3"/>
          <p:cNvSpPr>
            <a:spLocks noGrp="1"/>
          </p:cNvSpPr>
          <p:nvPr>
            <p:ph type="body" idx="1"/>
          </p:nvPr>
        </p:nvSpPr>
        <p:spPr/>
        <p:txBody>
          <a:bodyPr lIns="0" tIns="0" rIns="0" bIns="0"/>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defRPr sz="800" b="0" i="0">
                <a:solidFill>
                  <a:schemeClr val="tx1"/>
                </a:solidFill>
                <a:latin typeface="宋体"/>
                <a:cs typeface="宋体"/>
              </a:defRPr>
            </a:lvl1pPr>
          </a:lstStyle>
          <a:p>
            <a:pPr marL="38100">
              <a:lnSpc>
                <a:spcPct val="100000"/>
              </a:lnSpc>
              <a:spcBef>
                <a:spcPts val="400"/>
              </a:spcBef>
            </a:pPr>
            <a:fld id="{81D60167-4931-47E6-BA6A-407CBD079E47}" type="slidenum">
              <a:rPr dirty="0" spc="420"/>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50" b="0" i="0">
                <a:solidFill>
                  <a:schemeClr val="tx1"/>
                </a:solidFill>
                <a:latin typeface="宋体"/>
                <a:cs typeface="宋体"/>
              </a:defRPr>
            </a:lvl1pPr>
          </a:lstStyle>
          <a:p/>
        </p:txBody>
      </p:sp>
      <p:sp>
        <p:nvSpPr>
          <p:cNvPr id="3" name="Holder 3"/>
          <p:cNvSpPr>
            <a:spLocks noGrp="1"/>
          </p:cNvSpPr>
          <p:nvPr>
            <p:ph idx="2" sz="half"/>
          </p:nvPr>
        </p:nvSpPr>
        <p:spPr>
          <a:xfrm>
            <a:off x="378142" y="2459482"/>
            <a:ext cx="3289839" cy="7057644"/>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3894867" y="2459482"/>
            <a:ext cx="3289839" cy="7057644"/>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defRPr sz="800" b="0" i="0">
                <a:solidFill>
                  <a:schemeClr val="tx1"/>
                </a:solidFill>
                <a:latin typeface="宋体"/>
                <a:cs typeface="宋体"/>
              </a:defRPr>
            </a:lvl1pPr>
          </a:lstStyle>
          <a:p>
            <a:pPr marL="38100">
              <a:lnSpc>
                <a:spcPct val="100000"/>
              </a:lnSpc>
              <a:spcBef>
                <a:spcPts val="400"/>
              </a:spcBef>
            </a:pPr>
            <a:fld id="{81D60167-4931-47E6-BA6A-407CBD079E47}" type="slidenum">
              <a:rPr dirty="0" spc="420"/>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50" b="0" i="0">
                <a:solidFill>
                  <a:schemeClr val="tx1"/>
                </a:solidFill>
                <a:latin typeface="宋体"/>
                <a:cs typeface="宋体"/>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defRPr sz="800" b="0" i="0">
                <a:solidFill>
                  <a:schemeClr val="tx1"/>
                </a:solidFill>
                <a:latin typeface="宋体"/>
                <a:cs typeface="宋体"/>
              </a:defRPr>
            </a:lvl1pPr>
          </a:lstStyle>
          <a:p>
            <a:pPr marL="38100">
              <a:lnSpc>
                <a:spcPct val="100000"/>
              </a:lnSpc>
              <a:spcBef>
                <a:spcPts val="400"/>
              </a:spcBef>
            </a:pPr>
            <a:fld id="{81D60167-4931-47E6-BA6A-407CBD079E47}" type="slidenum">
              <a:rPr dirty="0" spc="420"/>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defRPr sz="800" b="0" i="0">
                <a:solidFill>
                  <a:schemeClr val="tx1"/>
                </a:solidFill>
                <a:latin typeface="宋体"/>
                <a:cs typeface="宋体"/>
              </a:defRPr>
            </a:lvl1pPr>
          </a:lstStyle>
          <a:p>
            <a:pPr marL="38100">
              <a:lnSpc>
                <a:spcPct val="100000"/>
              </a:lnSpc>
              <a:spcBef>
                <a:spcPts val="400"/>
              </a:spcBef>
            </a:pPr>
            <a:fld id="{81D60167-4931-47E6-BA6A-407CBD079E47}" type="slidenum">
              <a:rPr dirty="0" spc="420"/>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97525" y="1548655"/>
            <a:ext cx="6167798" cy="419100"/>
          </a:xfrm>
          <a:prstGeom prst="rect">
            <a:avLst/>
          </a:prstGeom>
        </p:spPr>
        <p:txBody>
          <a:bodyPr wrap="square" lIns="0" tIns="0" rIns="0" bIns="0">
            <a:spAutoFit/>
          </a:bodyPr>
          <a:lstStyle>
            <a:lvl1pPr>
              <a:defRPr sz="2550" b="0" i="0">
                <a:solidFill>
                  <a:schemeClr val="tx1"/>
                </a:solidFill>
                <a:latin typeface="宋体"/>
                <a:cs typeface="宋体"/>
              </a:defRPr>
            </a:lvl1pPr>
          </a:lstStyle>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6418545" y="9634483"/>
            <a:ext cx="180975" cy="273684"/>
          </a:xfrm>
          <a:prstGeom prst="rect">
            <a:avLst/>
          </a:prstGeom>
        </p:spPr>
        <p:txBody>
          <a:bodyPr wrap="square" lIns="0" tIns="0" rIns="0" bIns="0">
            <a:spAutoFit/>
          </a:bodyPr>
          <a:lstStyle>
            <a:lvl1pPr>
              <a:defRPr sz="800" b="0" i="0">
                <a:solidFill>
                  <a:schemeClr val="tx1"/>
                </a:solidFill>
                <a:latin typeface="宋体"/>
                <a:cs typeface="宋体"/>
              </a:defRPr>
            </a:lvl1pPr>
          </a:lstStyle>
          <a:p>
            <a:pPr marL="38100">
              <a:lnSpc>
                <a:spcPct val="100000"/>
              </a:lnSpc>
              <a:spcBef>
                <a:spcPts val="400"/>
              </a:spcBef>
            </a:pPr>
            <a:fld id="{81D60167-4931-47E6-BA6A-407CBD079E47}" type="slidenum">
              <a:rPr dirty="0" spc="420"/>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7525" y="1548655"/>
            <a:ext cx="6165215" cy="419100"/>
          </a:xfrm>
          <a:prstGeom prst="rect"/>
        </p:spPr>
        <p:txBody>
          <a:bodyPr wrap="square" lIns="0" tIns="16510" rIns="0" bIns="0" rtlCol="0" vert="horz">
            <a:spAutoFit/>
          </a:bodyPr>
          <a:lstStyle/>
          <a:p>
            <a:pPr marL="12700">
              <a:lnSpc>
                <a:spcPct val="100000"/>
              </a:lnSpc>
              <a:spcBef>
                <a:spcPts val="130"/>
              </a:spcBef>
            </a:pPr>
            <a:r>
              <a:rPr dirty="0" spc="865"/>
              <a:t>中</a:t>
            </a:r>
            <a:r>
              <a:rPr dirty="0" spc="-210"/>
              <a:t> </a:t>
            </a:r>
            <a:r>
              <a:rPr dirty="0" spc="865"/>
              <a:t>华</a:t>
            </a:r>
            <a:r>
              <a:rPr dirty="0" spc="-210"/>
              <a:t> </a:t>
            </a:r>
            <a:r>
              <a:rPr dirty="0" spc="865"/>
              <a:t>人</a:t>
            </a:r>
            <a:r>
              <a:rPr dirty="0" spc="-210"/>
              <a:t> </a:t>
            </a:r>
            <a:r>
              <a:rPr dirty="0" spc="865"/>
              <a:t>民</a:t>
            </a:r>
            <a:r>
              <a:rPr dirty="0" spc="-210"/>
              <a:t> </a:t>
            </a:r>
            <a:r>
              <a:rPr dirty="0" spc="865"/>
              <a:t>共</a:t>
            </a:r>
            <a:r>
              <a:rPr dirty="0" spc="-210"/>
              <a:t> </a:t>
            </a:r>
            <a:r>
              <a:rPr dirty="0" spc="865"/>
              <a:t>和</a:t>
            </a:r>
            <a:r>
              <a:rPr dirty="0" spc="-210"/>
              <a:t> </a:t>
            </a:r>
            <a:r>
              <a:rPr dirty="0" spc="865"/>
              <a:t>国</a:t>
            </a:r>
            <a:r>
              <a:rPr dirty="0" spc="-204"/>
              <a:t> </a:t>
            </a:r>
            <a:r>
              <a:rPr dirty="0" spc="865"/>
              <a:t>国</a:t>
            </a:r>
            <a:r>
              <a:rPr dirty="0" spc="-210"/>
              <a:t> </a:t>
            </a:r>
            <a:r>
              <a:rPr dirty="0" spc="865"/>
              <a:t>家</a:t>
            </a:r>
            <a:r>
              <a:rPr dirty="0" spc="-210"/>
              <a:t> </a:t>
            </a:r>
            <a:r>
              <a:rPr dirty="0" spc="865"/>
              <a:t>标</a:t>
            </a:r>
            <a:r>
              <a:rPr dirty="0" spc="-210"/>
              <a:t> </a:t>
            </a:r>
            <a:r>
              <a:rPr dirty="0" spc="865"/>
              <a:t>准</a:t>
            </a:r>
          </a:p>
        </p:txBody>
      </p:sp>
      <p:sp>
        <p:nvSpPr>
          <p:cNvPr id="3" name="object 3"/>
          <p:cNvSpPr txBox="1"/>
          <p:nvPr/>
        </p:nvSpPr>
        <p:spPr>
          <a:xfrm>
            <a:off x="5086760" y="2283388"/>
            <a:ext cx="1638300" cy="225425"/>
          </a:xfrm>
          <a:prstGeom prst="rect">
            <a:avLst/>
          </a:prstGeom>
        </p:spPr>
        <p:txBody>
          <a:bodyPr wrap="square" lIns="0" tIns="13970" rIns="0" bIns="0" rtlCol="0" vert="horz">
            <a:spAutoFit/>
          </a:bodyPr>
          <a:lstStyle/>
          <a:p>
            <a:pPr marL="25400">
              <a:lnSpc>
                <a:spcPct val="100000"/>
              </a:lnSpc>
              <a:spcBef>
                <a:spcPts val="110"/>
              </a:spcBef>
            </a:pPr>
            <a:r>
              <a:rPr dirty="0" sz="1300" spc="175">
                <a:latin typeface="Arial"/>
                <a:cs typeface="Arial"/>
              </a:rPr>
              <a:t>GB</a:t>
            </a:r>
            <a:r>
              <a:rPr dirty="0" sz="1300" spc="-250">
                <a:latin typeface="Arial"/>
                <a:cs typeface="Arial"/>
              </a:rPr>
              <a:t> </a:t>
            </a:r>
            <a:r>
              <a:rPr dirty="0" sz="1300" spc="-110">
                <a:latin typeface="Arial Black"/>
                <a:cs typeface="Arial Black"/>
              </a:rPr>
              <a:t>5009</a:t>
            </a:r>
            <a:r>
              <a:rPr dirty="0" sz="1300" spc="-110">
                <a:latin typeface="宋体"/>
                <a:cs typeface="宋体"/>
              </a:rPr>
              <a:t>.</a:t>
            </a:r>
            <a:r>
              <a:rPr dirty="0" sz="1300" spc="-110">
                <a:latin typeface="Arial Black"/>
                <a:cs typeface="Arial Black"/>
              </a:rPr>
              <a:t>124</a:t>
            </a:r>
            <a:r>
              <a:rPr dirty="0" baseline="8547" sz="1950" spc="-165">
                <a:latin typeface="Arial Black"/>
                <a:cs typeface="Arial Black"/>
              </a:rPr>
              <a:t>—</a:t>
            </a:r>
            <a:r>
              <a:rPr dirty="0" sz="1300" spc="-110">
                <a:latin typeface="Arial Black"/>
                <a:cs typeface="Arial Black"/>
              </a:rPr>
              <a:t>2016</a:t>
            </a:r>
            <a:endParaRPr sz="1300">
              <a:latin typeface="Arial Black"/>
              <a:cs typeface="Arial Black"/>
            </a:endParaRPr>
          </a:p>
        </p:txBody>
      </p:sp>
      <p:sp>
        <p:nvSpPr>
          <p:cNvPr id="4" name="object 4"/>
          <p:cNvSpPr/>
          <p:nvPr/>
        </p:nvSpPr>
        <p:spPr>
          <a:xfrm>
            <a:off x="4966732" y="595291"/>
            <a:ext cx="1444307" cy="722160"/>
          </a:xfrm>
          <a:prstGeom prst="rect">
            <a:avLst/>
          </a:prstGeom>
          <a:blipFill>
            <a:blip r:embed="rId2" cstate="print"/>
            <a:stretch>
              <a:fillRect/>
            </a:stretch>
          </a:blipFill>
        </p:spPr>
        <p:txBody>
          <a:bodyPr wrap="square" lIns="0" tIns="0" rIns="0" bIns="0" rtlCol="0"/>
          <a:lstStyle/>
          <a:p/>
        </p:txBody>
      </p:sp>
      <p:sp>
        <p:nvSpPr>
          <p:cNvPr id="5" name="object 5"/>
          <p:cNvSpPr/>
          <p:nvPr/>
        </p:nvSpPr>
        <p:spPr>
          <a:xfrm>
            <a:off x="723776" y="2822147"/>
            <a:ext cx="6109970" cy="0"/>
          </a:xfrm>
          <a:custGeom>
            <a:avLst/>
            <a:gdLst/>
            <a:ahLst/>
            <a:cxnLst/>
            <a:rect l="l" t="t" r="r" b="b"/>
            <a:pathLst>
              <a:path w="6109970" h="0">
                <a:moveTo>
                  <a:pt x="0" y="0"/>
                </a:moveTo>
                <a:lnTo>
                  <a:pt x="6109970" y="0"/>
                </a:lnTo>
              </a:path>
            </a:pathLst>
          </a:custGeom>
          <a:ln w="9702">
            <a:solidFill>
              <a:srgbClr val="231F20"/>
            </a:solidFill>
          </a:ln>
        </p:spPr>
        <p:txBody>
          <a:bodyPr wrap="square" lIns="0" tIns="0" rIns="0" bIns="0" rtlCol="0"/>
          <a:lstStyle/>
          <a:p/>
        </p:txBody>
      </p:sp>
      <p:sp>
        <p:nvSpPr>
          <p:cNvPr id="6" name="object 6"/>
          <p:cNvSpPr txBox="1"/>
          <p:nvPr/>
        </p:nvSpPr>
        <p:spPr>
          <a:xfrm>
            <a:off x="2207149" y="3991388"/>
            <a:ext cx="3143250" cy="1226185"/>
          </a:xfrm>
          <a:prstGeom prst="rect">
            <a:avLst/>
          </a:prstGeom>
        </p:spPr>
        <p:txBody>
          <a:bodyPr wrap="square" lIns="0" tIns="12065" rIns="0" bIns="0" rtlCol="0" vert="horz">
            <a:spAutoFit/>
          </a:bodyPr>
          <a:lstStyle/>
          <a:p>
            <a:pPr marL="12700" marR="5080" indent="174625">
              <a:lnSpc>
                <a:spcPct val="154400"/>
              </a:lnSpc>
              <a:spcBef>
                <a:spcPts val="95"/>
              </a:spcBef>
            </a:pPr>
            <a:r>
              <a:rPr dirty="0" sz="2550" spc="195">
                <a:latin typeface="宋体"/>
                <a:cs typeface="宋体"/>
              </a:rPr>
              <a:t>食</a:t>
            </a:r>
            <a:r>
              <a:rPr dirty="0" sz="2550" spc="190">
                <a:latin typeface="宋体"/>
                <a:cs typeface="宋体"/>
              </a:rPr>
              <a:t>品</a:t>
            </a:r>
            <a:r>
              <a:rPr dirty="0" sz="2550" spc="195">
                <a:latin typeface="宋体"/>
                <a:cs typeface="宋体"/>
              </a:rPr>
              <a:t>安全国家标</a:t>
            </a:r>
            <a:r>
              <a:rPr dirty="0" sz="2550" spc="30">
                <a:latin typeface="宋体"/>
                <a:cs typeface="宋体"/>
              </a:rPr>
              <a:t>准 </a:t>
            </a:r>
            <a:r>
              <a:rPr dirty="0" sz="2550" spc="195">
                <a:latin typeface="宋体"/>
                <a:cs typeface="宋体"/>
              </a:rPr>
              <a:t>食品</a:t>
            </a:r>
            <a:r>
              <a:rPr dirty="0" sz="2550" spc="190">
                <a:latin typeface="宋体"/>
                <a:cs typeface="宋体"/>
              </a:rPr>
              <a:t>中</a:t>
            </a:r>
            <a:r>
              <a:rPr dirty="0" sz="2550" spc="195">
                <a:latin typeface="宋体"/>
                <a:cs typeface="宋体"/>
              </a:rPr>
              <a:t>氨基酸的测</a:t>
            </a:r>
            <a:r>
              <a:rPr dirty="0" sz="2550" spc="30">
                <a:latin typeface="宋体"/>
                <a:cs typeface="宋体"/>
              </a:rPr>
              <a:t>定</a:t>
            </a:r>
            <a:endParaRPr sz="2550">
              <a:latin typeface="宋体"/>
              <a:cs typeface="宋体"/>
            </a:endParaRPr>
          </a:p>
        </p:txBody>
      </p:sp>
      <p:sp>
        <p:nvSpPr>
          <p:cNvPr id="7" name="object 7"/>
          <p:cNvSpPr txBox="1"/>
          <p:nvPr/>
        </p:nvSpPr>
        <p:spPr>
          <a:xfrm>
            <a:off x="628615" y="9150012"/>
            <a:ext cx="6257290" cy="225425"/>
          </a:xfrm>
          <a:prstGeom prst="rect">
            <a:avLst/>
          </a:prstGeom>
        </p:spPr>
        <p:txBody>
          <a:bodyPr wrap="square" lIns="0" tIns="13970" rIns="0" bIns="0" rtlCol="0" vert="horz">
            <a:spAutoFit/>
          </a:bodyPr>
          <a:lstStyle/>
          <a:p>
            <a:pPr marL="50800">
              <a:lnSpc>
                <a:spcPct val="100000"/>
              </a:lnSpc>
              <a:spcBef>
                <a:spcPts val="110"/>
              </a:spcBef>
              <a:tabLst>
                <a:tab pos="4945380" algn="l"/>
              </a:tabLst>
            </a:pPr>
            <a:r>
              <a:rPr dirty="0" sz="1300" spc="-65">
                <a:latin typeface="Arial Black"/>
                <a:cs typeface="Arial Black"/>
              </a:rPr>
              <a:t>2016</a:t>
            </a:r>
            <a:r>
              <a:rPr dirty="0" sz="1300" spc="-65">
                <a:latin typeface="Arial"/>
                <a:cs typeface="Arial"/>
              </a:rPr>
              <a:t>-</a:t>
            </a:r>
            <a:r>
              <a:rPr dirty="0" sz="1300" spc="-65">
                <a:latin typeface="Arial Black"/>
                <a:cs typeface="Arial Black"/>
              </a:rPr>
              <a:t>12</a:t>
            </a:r>
            <a:r>
              <a:rPr dirty="0" sz="1300" spc="-65">
                <a:latin typeface="Arial"/>
                <a:cs typeface="Arial"/>
              </a:rPr>
              <a:t>-</a:t>
            </a:r>
            <a:r>
              <a:rPr dirty="0" sz="1300" spc="-65">
                <a:latin typeface="Arial Black"/>
                <a:cs typeface="Arial Black"/>
              </a:rPr>
              <a:t>23</a:t>
            </a:r>
            <a:r>
              <a:rPr dirty="0" baseline="6410" sz="1950" spc="142">
                <a:latin typeface="宋体"/>
                <a:cs typeface="宋体"/>
              </a:rPr>
              <a:t>发</a:t>
            </a:r>
            <a:r>
              <a:rPr dirty="0" baseline="6410" sz="1950" spc="15">
                <a:latin typeface="宋体"/>
                <a:cs typeface="宋体"/>
              </a:rPr>
              <a:t>布	</a:t>
            </a:r>
            <a:r>
              <a:rPr dirty="0" sz="1300" spc="-65">
                <a:latin typeface="Arial Black"/>
                <a:cs typeface="Arial Black"/>
              </a:rPr>
              <a:t>2017</a:t>
            </a:r>
            <a:r>
              <a:rPr dirty="0" sz="1300" spc="-65">
                <a:latin typeface="Arial"/>
                <a:cs typeface="Arial"/>
              </a:rPr>
              <a:t>-</a:t>
            </a:r>
            <a:r>
              <a:rPr dirty="0" sz="1300" spc="-65">
                <a:latin typeface="Arial Black"/>
                <a:cs typeface="Arial Black"/>
              </a:rPr>
              <a:t>06</a:t>
            </a:r>
            <a:r>
              <a:rPr dirty="0" sz="1300" spc="-65">
                <a:latin typeface="Arial"/>
                <a:cs typeface="Arial"/>
              </a:rPr>
              <a:t>-</a:t>
            </a:r>
            <a:r>
              <a:rPr dirty="0" sz="1300" spc="-65">
                <a:latin typeface="Arial Black"/>
                <a:cs typeface="Arial Black"/>
              </a:rPr>
              <a:t>23</a:t>
            </a:r>
            <a:r>
              <a:rPr dirty="0" baseline="6410" sz="1950" spc="142">
                <a:latin typeface="宋体"/>
                <a:cs typeface="宋体"/>
              </a:rPr>
              <a:t>实</a:t>
            </a:r>
            <a:r>
              <a:rPr dirty="0" baseline="6410" sz="1950" spc="15">
                <a:latin typeface="宋体"/>
                <a:cs typeface="宋体"/>
              </a:rPr>
              <a:t>施</a:t>
            </a:r>
            <a:endParaRPr baseline="6410" sz="1950">
              <a:latin typeface="宋体"/>
              <a:cs typeface="宋体"/>
            </a:endParaRPr>
          </a:p>
        </p:txBody>
      </p:sp>
      <p:sp>
        <p:nvSpPr>
          <p:cNvPr id="8" name="object 8"/>
          <p:cNvSpPr/>
          <p:nvPr/>
        </p:nvSpPr>
        <p:spPr>
          <a:xfrm>
            <a:off x="723776" y="9374534"/>
            <a:ext cx="6109970" cy="0"/>
          </a:xfrm>
          <a:custGeom>
            <a:avLst/>
            <a:gdLst/>
            <a:ahLst/>
            <a:cxnLst/>
            <a:rect l="l" t="t" r="r" b="b"/>
            <a:pathLst>
              <a:path w="6109970" h="0">
                <a:moveTo>
                  <a:pt x="0" y="0"/>
                </a:moveTo>
                <a:lnTo>
                  <a:pt x="6109970" y="0"/>
                </a:lnTo>
              </a:path>
            </a:pathLst>
          </a:custGeom>
          <a:ln w="9702">
            <a:solidFill>
              <a:srgbClr val="231F20"/>
            </a:solidFill>
          </a:ln>
        </p:spPr>
        <p:txBody>
          <a:bodyPr wrap="square" lIns="0" tIns="0" rIns="0" bIns="0" rtlCol="0"/>
          <a:lstStyle/>
          <a:p/>
        </p:txBody>
      </p:sp>
      <p:sp>
        <p:nvSpPr>
          <p:cNvPr id="9" name="object 9"/>
          <p:cNvSpPr txBox="1"/>
          <p:nvPr/>
        </p:nvSpPr>
        <p:spPr>
          <a:xfrm>
            <a:off x="1284113" y="9577913"/>
            <a:ext cx="4367530" cy="513715"/>
          </a:xfrm>
          <a:prstGeom prst="rect">
            <a:avLst/>
          </a:prstGeom>
        </p:spPr>
        <p:txBody>
          <a:bodyPr wrap="square" lIns="0" tIns="45085" rIns="0" bIns="0" rtlCol="0" vert="horz">
            <a:spAutoFit/>
          </a:bodyPr>
          <a:lstStyle/>
          <a:p>
            <a:pPr marL="12700" marR="5080">
              <a:lnSpc>
                <a:spcPts val="1800"/>
              </a:lnSpc>
              <a:spcBef>
                <a:spcPts val="355"/>
              </a:spcBef>
            </a:pPr>
            <a:r>
              <a:rPr dirty="0" sz="1700" spc="100">
                <a:latin typeface="宋体"/>
                <a:cs typeface="宋体"/>
              </a:rPr>
              <a:t>中华人民共和国国家卫生和计划生育委员</a:t>
            </a:r>
            <a:r>
              <a:rPr dirty="0" sz="1700" spc="-5">
                <a:latin typeface="宋体"/>
                <a:cs typeface="宋体"/>
              </a:rPr>
              <a:t>会 </a:t>
            </a:r>
            <a:r>
              <a:rPr dirty="0" sz="1700" spc="-5">
                <a:latin typeface="宋体"/>
                <a:cs typeface="宋体"/>
              </a:rPr>
              <a:t>国</a:t>
            </a:r>
            <a:r>
              <a:rPr dirty="0" sz="1700" spc="400">
                <a:latin typeface="宋体"/>
                <a:cs typeface="宋体"/>
              </a:rPr>
              <a:t> </a:t>
            </a:r>
            <a:r>
              <a:rPr dirty="0" sz="1700" spc="-5">
                <a:latin typeface="宋体"/>
                <a:cs typeface="宋体"/>
              </a:rPr>
              <a:t>家</a:t>
            </a:r>
            <a:r>
              <a:rPr dirty="0" sz="1700" spc="395">
                <a:latin typeface="宋体"/>
                <a:cs typeface="宋体"/>
              </a:rPr>
              <a:t> </a:t>
            </a:r>
            <a:r>
              <a:rPr dirty="0" sz="1700" spc="-5">
                <a:latin typeface="宋体"/>
                <a:cs typeface="宋体"/>
              </a:rPr>
              <a:t>食</a:t>
            </a:r>
            <a:r>
              <a:rPr dirty="0" sz="1700" spc="395">
                <a:latin typeface="宋体"/>
                <a:cs typeface="宋体"/>
              </a:rPr>
              <a:t> </a:t>
            </a:r>
            <a:r>
              <a:rPr dirty="0" sz="1700" spc="-5">
                <a:latin typeface="宋体"/>
                <a:cs typeface="宋体"/>
              </a:rPr>
              <a:t>品</a:t>
            </a:r>
            <a:r>
              <a:rPr dirty="0" sz="1700" spc="395">
                <a:latin typeface="宋体"/>
                <a:cs typeface="宋体"/>
              </a:rPr>
              <a:t> </a:t>
            </a:r>
            <a:r>
              <a:rPr dirty="0" sz="1700" spc="-5">
                <a:latin typeface="宋体"/>
                <a:cs typeface="宋体"/>
              </a:rPr>
              <a:t>药</a:t>
            </a:r>
            <a:r>
              <a:rPr dirty="0" sz="1700" spc="395">
                <a:latin typeface="宋体"/>
                <a:cs typeface="宋体"/>
              </a:rPr>
              <a:t> </a:t>
            </a:r>
            <a:r>
              <a:rPr dirty="0" sz="1700" spc="-5">
                <a:latin typeface="宋体"/>
                <a:cs typeface="宋体"/>
              </a:rPr>
              <a:t>品</a:t>
            </a:r>
            <a:r>
              <a:rPr dirty="0" sz="1700" spc="395">
                <a:latin typeface="宋体"/>
                <a:cs typeface="宋体"/>
              </a:rPr>
              <a:t> </a:t>
            </a:r>
            <a:r>
              <a:rPr dirty="0" sz="1700" spc="-5">
                <a:latin typeface="宋体"/>
                <a:cs typeface="宋体"/>
              </a:rPr>
              <a:t>监</a:t>
            </a:r>
            <a:r>
              <a:rPr dirty="0" sz="1700" spc="395">
                <a:latin typeface="宋体"/>
                <a:cs typeface="宋体"/>
              </a:rPr>
              <a:t> </a:t>
            </a:r>
            <a:r>
              <a:rPr dirty="0" sz="1700" spc="-5">
                <a:latin typeface="宋体"/>
                <a:cs typeface="宋体"/>
              </a:rPr>
              <a:t>督</a:t>
            </a:r>
            <a:r>
              <a:rPr dirty="0" sz="1700" spc="390">
                <a:latin typeface="宋体"/>
                <a:cs typeface="宋体"/>
              </a:rPr>
              <a:t> </a:t>
            </a:r>
            <a:r>
              <a:rPr dirty="0" sz="1700" spc="-5">
                <a:latin typeface="宋体"/>
                <a:cs typeface="宋体"/>
              </a:rPr>
              <a:t>管</a:t>
            </a:r>
            <a:r>
              <a:rPr dirty="0" sz="1700" spc="405">
                <a:latin typeface="宋体"/>
                <a:cs typeface="宋体"/>
              </a:rPr>
              <a:t> </a:t>
            </a:r>
            <a:r>
              <a:rPr dirty="0" sz="1700" spc="-5">
                <a:latin typeface="宋体"/>
                <a:cs typeface="宋体"/>
              </a:rPr>
              <a:t>理</a:t>
            </a:r>
            <a:r>
              <a:rPr dirty="0" sz="1700" spc="405">
                <a:latin typeface="宋体"/>
                <a:cs typeface="宋体"/>
              </a:rPr>
              <a:t> </a:t>
            </a:r>
            <a:r>
              <a:rPr dirty="0" sz="1700" spc="-5">
                <a:latin typeface="宋体"/>
                <a:cs typeface="宋体"/>
              </a:rPr>
              <a:t>总</a:t>
            </a:r>
            <a:r>
              <a:rPr dirty="0" sz="1700" spc="405">
                <a:latin typeface="宋体"/>
                <a:cs typeface="宋体"/>
              </a:rPr>
              <a:t> </a:t>
            </a:r>
            <a:r>
              <a:rPr dirty="0" sz="1700" spc="-5">
                <a:latin typeface="宋体"/>
                <a:cs typeface="宋体"/>
              </a:rPr>
              <a:t>局</a:t>
            </a:r>
            <a:endParaRPr sz="1700">
              <a:latin typeface="宋体"/>
              <a:cs typeface="宋体"/>
            </a:endParaRPr>
          </a:p>
        </p:txBody>
      </p:sp>
      <p:sp>
        <p:nvSpPr>
          <p:cNvPr id="10" name="object 10"/>
          <p:cNvSpPr txBox="1"/>
          <p:nvPr/>
        </p:nvSpPr>
        <p:spPr>
          <a:xfrm>
            <a:off x="5817911" y="9721816"/>
            <a:ext cx="458470" cy="225425"/>
          </a:xfrm>
          <a:prstGeom prst="rect">
            <a:avLst/>
          </a:prstGeom>
        </p:spPr>
        <p:txBody>
          <a:bodyPr wrap="square" lIns="0" tIns="13970" rIns="0" bIns="0" rtlCol="0" vert="horz">
            <a:spAutoFit/>
          </a:bodyPr>
          <a:lstStyle/>
          <a:p>
            <a:pPr marL="12700">
              <a:lnSpc>
                <a:spcPct val="100000"/>
              </a:lnSpc>
              <a:spcBef>
                <a:spcPts val="110"/>
              </a:spcBef>
            </a:pPr>
            <a:r>
              <a:rPr dirty="0" sz="1300" spc="10">
                <a:latin typeface="宋体"/>
                <a:cs typeface="宋体"/>
              </a:rPr>
              <a:t>发</a:t>
            </a:r>
            <a:r>
              <a:rPr dirty="0" sz="1300" spc="45">
                <a:latin typeface="宋体"/>
                <a:cs typeface="宋体"/>
              </a:rPr>
              <a:t> </a:t>
            </a:r>
            <a:r>
              <a:rPr dirty="0" sz="1300" spc="10">
                <a:latin typeface="宋体"/>
                <a:cs typeface="宋体"/>
              </a:rPr>
              <a:t>布</a:t>
            </a:r>
            <a:endParaRPr sz="1300">
              <a:latin typeface="宋体"/>
              <a:cs typeface="宋体"/>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511549" y="776139"/>
            <a:ext cx="1263015" cy="173355"/>
          </a:xfrm>
          <a:prstGeom prst="rect">
            <a:avLst/>
          </a:prstGeom>
        </p:spPr>
        <p:txBody>
          <a:bodyPr wrap="square" lIns="0" tIns="15240" rIns="0" bIns="0" rtlCol="0" vert="horz">
            <a:spAutoFit/>
          </a:bodyPr>
          <a:lstStyle/>
          <a:p>
            <a:pPr marL="38100">
              <a:lnSpc>
                <a:spcPct val="100000"/>
              </a:lnSpc>
              <a:spcBef>
                <a:spcPts val="120"/>
              </a:spcBef>
            </a:pPr>
            <a:r>
              <a:rPr dirty="0" sz="950" spc="140">
                <a:latin typeface="Arial"/>
                <a:cs typeface="Arial"/>
              </a:rPr>
              <a:t>GB</a:t>
            </a:r>
            <a:r>
              <a:rPr dirty="0" sz="950" spc="-17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p:txBody>
      </p:sp>
      <p:sp>
        <p:nvSpPr>
          <p:cNvPr id="3" name="object 3"/>
          <p:cNvSpPr txBox="1"/>
          <p:nvPr/>
        </p:nvSpPr>
        <p:spPr>
          <a:xfrm>
            <a:off x="6447640" y="9669416"/>
            <a:ext cx="130175" cy="151130"/>
          </a:xfrm>
          <a:prstGeom prst="rect">
            <a:avLst/>
          </a:prstGeom>
        </p:spPr>
        <p:txBody>
          <a:bodyPr wrap="square" lIns="0" tIns="15875" rIns="0" bIns="0" rtlCol="0" vert="horz">
            <a:spAutoFit/>
          </a:bodyPr>
          <a:lstStyle/>
          <a:p>
            <a:pPr marL="12700">
              <a:lnSpc>
                <a:spcPct val="100000"/>
              </a:lnSpc>
              <a:spcBef>
                <a:spcPts val="125"/>
              </a:spcBef>
            </a:pPr>
            <a:r>
              <a:rPr dirty="0" sz="800" spc="20">
                <a:latin typeface="宋体"/>
                <a:cs typeface="宋体"/>
              </a:rPr>
              <a:t>Ⅰ</a:t>
            </a:r>
            <a:endParaRPr sz="800">
              <a:latin typeface="宋体"/>
              <a:cs typeface="宋体"/>
            </a:endParaRPr>
          </a:p>
        </p:txBody>
      </p:sp>
      <p:sp>
        <p:nvSpPr>
          <p:cNvPr id="4" name="object 4"/>
          <p:cNvSpPr txBox="1"/>
          <p:nvPr/>
        </p:nvSpPr>
        <p:spPr>
          <a:xfrm>
            <a:off x="3374177" y="1370373"/>
            <a:ext cx="212725" cy="250190"/>
          </a:xfrm>
          <a:prstGeom prst="rect">
            <a:avLst/>
          </a:prstGeom>
        </p:spPr>
        <p:txBody>
          <a:bodyPr wrap="square" lIns="0" tIns="15875" rIns="0" bIns="0" rtlCol="0" vert="horz">
            <a:spAutoFit/>
          </a:bodyPr>
          <a:lstStyle/>
          <a:p>
            <a:pPr marL="12700">
              <a:lnSpc>
                <a:spcPct val="100000"/>
              </a:lnSpc>
              <a:spcBef>
                <a:spcPts val="125"/>
              </a:spcBef>
            </a:pPr>
            <a:r>
              <a:rPr dirty="0" sz="1450" spc="20">
                <a:latin typeface="宋体"/>
                <a:cs typeface="宋体"/>
              </a:rPr>
              <a:t>前</a:t>
            </a:r>
            <a:endParaRPr sz="1450">
              <a:latin typeface="宋体"/>
              <a:cs typeface="宋体"/>
            </a:endParaRPr>
          </a:p>
        </p:txBody>
      </p:sp>
      <p:sp>
        <p:nvSpPr>
          <p:cNvPr id="5" name="object 5"/>
          <p:cNvSpPr txBox="1"/>
          <p:nvPr/>
        </p:nvSpPr>
        <p:spPr>
          <a:xfrm>
            <a:off x="3973097" y="1370373"/>
            <a:ext cx="212725" cy="250190"/>
          </a:xfrm>
          <a:prstGeom prst="rect">
            <a:avLst/>
          </a:prstGeom>
        </p:spPr>
        <p:txBody>
          <a:bodyPr wrap="square" lIns="0" tIns="15875" rIns="0" bIns="0" rtlCol="0" vert="horz">
            <a:spAutoFit/>
          </a:bodyPr>
          <a:lstStyle/>
          <a:p>
            <a:pPr marL="12700">
              <a:lnSpc>
                <a:spcPct val="100000"/>
              </a:lnSpc>
              <a:spcBef>
                <a:spcPts val="125"/>
              </a:spcBef>
            </a:pPr>
            <a:r>
              <a:rPr dirty="0" sz="1450" spc="20">
                <a:latin typeface="宋体"/>
                <a:cs typeface="宋体"/>
              </a:rPr>
              <a:t>言</a:t>
            </a:r>
            <a:endParaRPr sz="1450">
              <a:latin typeface="宋体"/>
              <a:cs typeface="宋体"/>
            </a:endParaRPr>
          </a:p>
        </p:txBody>
      </p:sp>
      <p:sp>
        <p:nvSpPr>
          <p:cNvPr id="6" name="object 6"/>
          <p:cNvSpPr txBox="1"/>
          <p:nvPr/>
        </p:nvSpPr>
        <p:spPr>
          <a:xfrm>
            <a:off x="1021464" y="1954291"/>
            <a:ext cx="4015104" cy="1223645"/>
          </a:xfrm>
          <a:prstGeom prst="rect">
            <a:avLst/>
          </a:prstGeom>
        </p:spPr>
        <p:txBody>
          <a:bodyPr wrap="square" lIns="0" tIns="12065" rIns="0" bIns="0" rtlCol="0" vert="horz">
            <a:spAutoFit/>
          </a:bodyPr>
          <a:lstStyle/>
          <a:p>
            <a:pPr marL="101600" marR="459740">
              <a:lnSpc>
                <a:spcPct val="137900"/>
              </a:lnSpc>
              <a:spcBef>
                <a:spcPts val="95"/>
              </a:spcBef>
            </a:pPr>
            <a:r>
              <a:rPr dirty="0" sz="950" spc="95">
                <a:latin typeface="宋体"/>
                <a:cs typeface="宋体"/>
              </a:rPr>
              <a:t>本标准代</a:t>
            </a:r>
            <a:r>
              <a:rPr dirty="0" sz="950" spc="20">
                <a:latin typeface="宋体"/>
                <a:cs typeface="宋体"/>
              </a:rPr>
              <a:t>替</a:t>
            </a:r>
            <a:r>
              <a:rPr dirty="0" sz="950" spc="-275">
                <a:latin typeface="宋体"/>
                <a:cs typeface="宋体"/>
              </a:rPr>
              <a:t> </a:t>
            </a:r>
            <a:r>
              <a:rPr dirty="0" baseline="-8771" sz="1425" spc="142">
                <a:latin typeface="宋体"/>
                <a:cs typeface="宋体"/>
              </a:rPr>
              <a:t>GB</a:t>
            </a:r>
            <a:r>
              <a:rPr dirty="0" baseline="2923" sz="1425" spc="142">
                <a:latin typeface="宋体"/>
                <a:cs typeface="宋体"/>
              </a:rPr>
              <a:t>/</a:t>
            </a:r>
            <a:r>
              <a:rPr dirty="0" baseline="-8771" sz="1425" spc="142">
                <a:latin typeface="宋体"/>
                <a:cs typeface="宋体"/>
              </a:rPr>
              <a:t>T5009.124</a:t>
            </a:r>
            <a:r>
              <a:rPr dirty="0" baseline="2923" sz="1425" spc="142">
                <a:latin typeface="宋体"/>
                <a:cs typeface="宋体"/>
              </a:rPr>
              <a:t>—</a:t>
            </a:r>
            <a:r>
              <a:rPr dirty="0" baseline="-8771" sz="1425" spc="142">
                <a:latin typeface="宋体"/>
                <a:cs typeface="宋体"/>
              </a:rPr>
              <a:t>2003</a:t>
            </a:r>
            <a:r>
              <a:rPr dirty="0" baseline="2923" sz="1425" spc="-615">
                <a:latin typeface="宋体"/>
                <a:cs typeface="宋体"/>
              </a:rPr>
              <a:t>《</a:t>
            </a:r>
            <a:r>
              <a:rPr dirty="0" sz="950" spc="95">
                <a:latin typeface="宋体"/>
                <a:cs typeface="宋体"/>
              </a:rPr>
              <a:t>食品中氨基酸的测</a:t>
            </a:r>
            <a:r>
              <a:rPr dirty="0" sz="950" spc="75">
                <a:latin typeface="宋体"/>
                <a:cs typeface="宋体"/>
              </a:rPr>
              <a:t>定</a:t>
            </a:r>
            <a:r>
              <a:rPr dirty="0" baseline="2923" sz="1425" spc="-615">
                <a:latin typeface="宋体"/>
                <a:cs typeface="宋体"/>
              </a:rPr>
              <a:t>》</a:t>
            </a:r>
            <a:r>
              <a:rPr dirty="0" baseline="2923" sz="1425" spc="30">
                <a:latin typeface="宋体"/>
                <a:cs typeface="宋体"/>
              </a:rPr>
              <a:t>。 </a:t>
            </a:r>
            <a:r>
              <a:rPr dirty="0" sz="950" spc="95">
                <a:latin typeface="宋体"/>
                <a:cs typeface="宋体"/>
              </a:rPr>
              <a:t>本标准</a:t>
            </a:r>
            <a:r>
              <a:rPr dirty="0" sz="950" spc="20">
                <a:latin typeface="宋体"/>
                <a:cs typeface="宋体"/>
              </a:rPr>
              <a:t>与</a:t>
            </a:r>
            <a:r>
              <a:rPr dirty="0" sz="950" spc="-265">
                <a:latin typeface="宋体"/>
                <a:cs typeface="宋体"/>
              </a:rPr>
              <a:t> </a:t>
            </a:r>
            <a:r>
              <a:rPr dirty="0" baseline="-8771" sz="1425" spc="172">
                <a:latin typeface="宋体"/>
                <a:cs typeface="宋体"/>
              </a:rPr>
              <a:t>GB</a:t>
            </a:r>
            <a:r>
              <a:rPr dirty="0" baseline="2923" sz="1425" spc="172">
                <a:latin typeface="宋体"/>
                <a:cs typeface="宋体"/>
              </a:rPr>
              <a:t>/</a:t>
            </a:r>
            <a:r>
              <a:rPr dirty="0" baseline="-8771" sz="1425" spc="172">
                <a:latin typeface="宋体"/>
                <a:cs typeface="宋体"/>
              </a:rPr>
              <a:t>T5009.124</a:t>
            </a:r>
            <a:r>
              <a:rPr dirty="0" baseline="2923" sz="1425" spc="172">
                <a:latin typeface="宋体"/>
                <a:cs typeface="宋体"/>
              </a:rPr>
              <a:t>—</a:t>
            </a:r>
            <a:r>
              <a:rPr dirty="0" baseline="-8771" sz="1425" spc="172">
                <a:latin typeface="宋体"/>
                <a:cs typeface="宋体"/>
              </a:rPr>
              <a:t>2003</a:t>
            </a:r>
            <a:r>
              <a:rPr dirty="0" sz="950" spc="95">
                <a:latin typeface="宋体"/>
                <a:cs typeface="宋体"/>
              </a:rPr>
              <a:t>相比</a:t>
            </a:r>
            <a:r>
              <a:rPr dirty="0" baseline="2923" sz="1425" spc="67">
                <a:latin typeface="宋体"/>
                <a:cs typeface="宋体"/>
              </a:rPr>
              <a:t>,</a:t>
            </a:r>
            <a:r>
              <a:rPr dirty="0" sz="950" spc="95">
                <a:latin typeface="宋体"/>
                <a:cs typeface="宋体"/>
              </a:rPr>
              <a:t>主要变化如下</a:t>
            </a:r>
            <a:r>
              <a:rPr dirty="0" baseline="2923" sz="1425" spc="742">
                <a:latin typeface="宋体"/>
                <a:cs typeface="宋体"/>
              </a:rPr>
              <a:t>:</a:t>
            </a:r>
            <a:endParaRPr baseline="2923" sz="1425">
              <a:latin typeface="宋体"/>
              <a:cs typeface="宋体"/>
            </a:endParaRPr>
          </a:p>
          <a:p>
            <a:pPr marL="101600">
              <a:lnSpc>
                <a:spcPct val="100000"/>
              </a:lnSpc>
              <a:spcBef>
                <a:spcPts val="430"/>
              </a:spcBef>
              <a:tabLst>
                <a:tab pos="2563495" algn="l"/>
              </a:tabLst>
            </a:pPr>
            <a:r>
              <a:rPr dirty="0" baseline="2923" sz="1425" spc="-382">
                <a:latin typeface="宋体"/>
                <a:cs typeface="宋体"/>
              </a:rPr>
              <a:t>———</a:t>
            </a:r>
            <a:r>
              <a:rPr dirty="0" sz="950" spc="95">
                <a:latin typeface="宋体"/>
                <a:cs typeface="宋体"/>
              </a:rPr>
              <a:t>标准名称修改</a:t>
            </a:r>
            <a:r>
              <a:rPr dirty="0" sz="950" spc="75">
                <a:latin typeface="宋体"/>
                <a:cs typeface="宋体"/>
              </a:rPr>
              <a:t>为</a:t>
            </a:r>
            <a:r>
              <a:rPr dirty="0" baseline="2923" sz="1425" spc="-615">
                <a:latin typeface="宋体"/>
                <a:cs typeface="宋体"/>
              </a:rPr>
              <a:t>“</a:t>
            </a:r>
            <a:r>
              <a:rPr dirty="0" sz="950" spc="95">
                <a:latin typeface="宋体"/>
                <a:cs typeface="宋体"/>
              </a:rPr>
              <a:t>食品安全国家标</a:t>
            </a:r>
            <a:r>
              <a:rPr dirty="0" sz="950" spc="20">
                <a:latin typeface="宋体"/>
                <a:cs typeface="宋体"/>
              </a:rPr>
              <a:t>准	</a:t>
            </a:r>
            <a:r>
              <a:rPr dirty="0" sz="950" spc="95">
                <a:latin typeface="宋体"/>
                <a:cs typeface="宋体"/>
              </a:rPr>
              <a:t>食品中氨基酸的测</a:t>
            </a:r>
            <a:r>
              <a:rPr dirty="0" sz="950" spc="75">
                <a:latin typeface="宋体"/>
                <a:cs typeface="宋体"/>
              </a:rPr>
              <a:t>定</a:t>
            </a:r>
            <a:r>
              <a:rPr dirty="0" baseline="2923" sz="1425" spc="60">
                <a:latin typeface="宋体"/>
                <a:cs typeface="宋体"/>
              </a:rPr>
              <a:t>”;</a:t>
            </a:r>
            <a:endParaRPr baseline="2923" sz="1425">
              <a:latin typeface="宋体"/>
              <a:cs typeface="宋体"/>
            </a:endParaRPr>
          </a:p>
          <a:p>
            <a:pPr marL="101600">
              <a:lnSpc>
                <a:spcPct val="100000"/>
              </a:lnSpc>
              <a:spcBef>
                <a:spcPts val="434"/>
              </a:spcBef>
            </a:pPr>
            <a:r>
              <a:rPr dirty="0" baseline="2923" sz="1425" spc="-382">
                <a:latin typeface="宋体"/>
                <a:cs typeface="宋体"/>
              </a:rPr>
              <a:t>———</a:t>
            </a:r>
            <a:r>
              <a:rPr dirty="0" sz="950" spc="95">
                <a:latin typeface="宋体"/>
                <a:cs typeface="宋体"/>
              </a:rPr>
              <a:t>扩大了适用范围</a:t>
            </a:r>
            <a:r>
              <a:rPr dirty="0" baseline="2923" sz="1425" spc="742">
                <a:latin typeface="宋体"/>
                <a:cs typeface="宋体"/>
              </a:rPr>
              <a:t>;</a:t>
            </a:r>
            <a:endParaRPr baseline="2923" sz="1425">
              <a:latin typeface="宋体"/>
              <a:cs typeface="宋体"/>
            </a:endParaRPr>
          </a:p>
          <a:p>
            <a:pPr marL="101600">
              <a:lnSpc>
                <a:spcPct val="100000"/>
              </a:lnSpc>
              <a:spcBef>
                <a:spcPts val="430"/>
              </a:spcBef>
            </a:pPr>
            <a:r>
              <a:rPr dirty="0" baseline="2923" sz="1425" spc="-382">
                <a:latin typeface="宋体"/>
                <a:cs typeface="宋体"/>
              </a:rPr>
              <a:t>———</a:t>
            </a:r>
            <a:r>
              <a:rPr dirty="0" sz="950" spc="95">
                <a:latin typeface="宋体"/>
                <a:cs typeface="宋体"/>
              </a:rPr>
              <a:t>增加了方法的检出限和定量限</a:t>
            </a:r>
            <a:r>
              <a:rPr dirty="0" baseline="2923" sz="1425" spc="742">
                <a:latin typeface="宋体"/>
                <a:cs typeface="宋体"/>
              </a:rPr>
              <a:t>;</a:t>
            </a:r>
            <a:endParaRPr baseline="2923" sz="1425">
              <a:latin typeface="宋体"/>
              <a:cs typeface="宋体"/>
            </a:endParaRPr>
          </a:p>
          <a:p>
            <a:pPr marL="101600">
              <a:lnSpc>
                <a:spcPct val="100000"/>
              </a:lnSpc>
              <a:spcBef>
                <a:spcPts val="430"/>
              </a:spcBef>
            </a:pPr>
            <a:r>
              <a:rPr dirty="0" baseline="2923" sz="1425" spc="-382">
                <a:latin typeface="宋体"/>
                <a:cs typeface="宋体"/>
              </a:rPr>
              <a:t>———</a:t>
            </a:r>
            <a:r>
              <a:rPr dirty="0" sz="950" spc="95">
                <a:latin typeface="宋体"/>
                <a:cs typeface="宋体"/>
              </a:rPr>
              <a:t>修改了结果计算的公式</a:t>
            </a:r>
            <a:r>
              <a:rPr dirty="0" baseline="2923" sz="1425" spc="30">
                <a:latin typeface="宋体"/>
                <a:cs typeface="宋体"/>
              </a:rPr>
              <a:t>。</a:t>
            </a:r>
            <a:endParaRPr baseline="2923" sz="1425">
              <a:latin typeface="宋体"/>
              <a:cs typeface="宋体"/>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 name="object 37"/>
          <p:cNvSpPr txBox="1">
            <a:spLocks noGrp="1"/>
          </p:cNvSpPr>
          <p:nvPr>
            <p:ph type="sldNum" idx="7" sz="quarter"/>
          </p:nvPr>
        </p:nvSpPr>
        <p:spPr>
          <a:prstGeom prst="rect"/>
        </p:spPr>
        <p:txBody>
          <a:bodyPr wrap="square" lIns="0" tIns="50800" rIns="0" bIns="0" rtlCol="0" vert="horz">
            <a:spAutoFit/>
          </a:bodyPr>
          <a:lstStyle/>
          <a:p>
            <a:pPr marL="38100">
              <a:lnSpc>
                <a:spcPct val="100000"/>
              </a:lnSpc>
              <a:spcBef>
                <a:spcPts val="400"/>
              </a:spcBef>
            </a:pPr>
            <a:r>
              <a:rPr dirty="0" spc="420"/>
              <a:t>1</a:t>
            </a:r>
          </a:p>
        </p:txBody>
      </p:sp>
      <p:sp>
        <p:nvSpPr>
          <p:cNvPr id="2" name="object 2"/>
          <p:cNvSpPr txBox="1"/>
          <p:nvPr/>
        </p:nvSpPr>
        <p:spPr>
          <a:xfrm>
            <a:off x="5511549" y="776139"/>
            <a:ext cx="1263015" cy="173355"/>
          </a:xfrm>
          <a:prstGeom prst="rect">
            <a:avLst/>
          </a:prstGeom>
        </p:spPr>
        <p:txBody>
          <a:bodyPr wrap="square" lIns="0" tIns="15240" rIns="0" bIns="0" rtlCol="0" vert="horz">
            <a:spAutoFit/>
          </a:bodyPr>
          <a:lstStyle/>
          <a:p>
            <a:pPr marL="38100">
              <a:lnSpc>
                <a:spcPct val="100000"/>
              </a:lnSpc>
              <a:spcBef>
                <a:spcPts val="120"/>
              </a:spcBef>
            </a:pPr>
            <a:r>
              <a:rPr dirty="0" sz="950" spc="140">
                <a:latin typeface="Arial"/>
                <a:cs typeface="Arial"/>
              </a:rPr>
              <a:t>GB</a:t>
            </a:r>
            <a:r>
              <a:rPr dirty="0" sz="950" spc="-17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p:txBody>
      </p:sp>
      <p:sp>
        <p:nvSpPr>
          <p:cNvPr id="3" name="object 3"/>
          <p:cNvSpPr txBox="1"/>
          <p:nvPr/>
        </p:nvSpPr>
        <p:spPr>
          <a:xfrm>
            <a:off x="2875080" y="1375300"/>
            <a:ext cx="1810385" cy="643890"/>
          </a:xfrm>
          <a:prstGeom prst="rect">
            <a:avLst/>
          </a:prstGeom>
        </p:spPr>
        <p:txBody>
          <a:bodyPr wrap="square" lIns="0" tIns="15875" rIns="0" bIns="0" rtlCol="0" vert="horz">
            <a:spAutoFit/>
          </a:bodyPr>
          <a:lstStyle/>
          <a:p>
            <a:pPr marL="112395">
              <a:lnSpc>
                <a:spcPct val="100000"/>
              </a:lnSpc>
              <a:spcBef>
                <a:spcPts val="125"/>
              </a:spcBef>
            </a:pPr>
            <a:r>
              <a:rPr dirty="0" sz="1450" spc="114">
                <a:latin typeface="宋体"/>
                <a:cs typeface="宋体"/>
              </a:rPr>
              <a:t>食品安全国家标</a:t>
            </a:r>
            <a:r>
              <a:rPr dirty="0" sz="1450" spc="20">
                <a:latin typeface="宋体"/>
                <a:cs typeface="宋体"/>
              </a:rPr>
              <a:t>准</a:t>
            </a:r>
            <a:endParaRPr sz="1450">
              <a:latin typeface="宋体"/>
              <a:cs typeface="宋体"/>
            </a:endParaRPr>
          </a:p>
          <a:p>
            <a:pPr marL="12700">
              <a:lnSpc>
                <a:spcPct val="100000"/>
              </a:lnSpc>
              <a:spcBef>
                <a:spcPts val="1355"/>
              </a:spcBef>
            </a:pPr>
            <a:r>
              <a:rPr dirty="0" sz="1450" spc="114">
                <a:latin typeface="宋体"/>
                <a:cs typeface="宋体"/>
              </a:rPr>
              <a:t>食品中氨基酸的测</a:t>
            </a:r>
            <a:r>
              <a:rPr dirty="0" sz="1450" spc="20">
                <a:latin typeface="宋体"/>
                <a:cs typeface="宋体"/>
              </a:rPr>
              <a:t>定</a:t>
            </a:r>
            <a:endParaRPr sz="1450">
              <a:latin typeface="宋体"/>
              <a:cs typeface="宋体"/>
            </a:endParaRPr>
          </a:p>
        </p:txBody>
      </p:sp>
      <p:sp>
        <p:nvSpPr>
          <p:cNvPr id="4" name="object 4"/>
          <p:cNvSpPr txBox="1"/>
          <p:nvPr/>
        </p:nvSpPr>
        <p:spPr>
          <a:xfrm>
            <a:off x="810898" y="2439815"/>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1</a:t>
            </a:r>
            <a:endParaRPr sz="950">
              <a:latin typeface="Arial Black"/>
              <a:cs typeface="Arial Black"/>
            </a:endParaRPr>
          </a:p>
        </p:txBody>
      </p:sp>
      <p:sp>
        <p:nvSpPr>
          <p:cNvPr id="5" name="object 5"/>
          <p:cNvSpPr txBox="1"/>
          <p:nvPr/>
        </p:nvSpPr>
        <p:spPr>
          <a:xfrm>
            <a:off x="1043816" y="2423799"/>
            <a:ext cx="28194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范</a:t>
            </a:r>
            <a:r>
              <a:rPr dirty="0" sz="950" spc="20">
                <a:latin typeface="宋体"/>
                <a:cs typeface="宋体"/>
              </a:rPr>
              <a:t>围</a:t>
            </a:r>
            <a:endParaRPr sz="950">
              <a:latin typeface="宋体"/>
              <a:cs typeface="宋体"/>
            </a:endParaRPr>
          </a:p>
        </p:txBody>
      </p:sp>
      <p:sp>
        <p:nvSpPr>
          <p:cNvPr id="6" name="object 6"/>
          <p:cNvSpPr txBox="1"/>
          <p:nvPr/>
        </p:nvSpPr>
        <p:spPr>
          <a:xfrm>
            <a:off x="793372" y="2772551"/>
            <a:ext cx="5973445" cy="829310"/>
          </a:xfrm>
          <a:prstGeom prst="rect">
            <a:avLst/>
          </a:prstGeom>
        </p:spPr>
        <p:txBody>
          <a:bodyPr wrap="square" lIns="0" tIns="67945" rIns="0" bIns="0" rtlCol="0" vert="horz">
            <a:spAutoFit/>
          </a:bodyPr>
          <a:lstStyle/>
          <a:p>
            <a:pPr marL="329565">
              <a:lnSpc>
                <a:spcPct val="100000"/>
              </a:lnSpc>
              <a:spcBef>
                <a:spcPts val="535"/>
              </a:spcBef>
            </a:pPr>
            <a:r>
              <a:rPr dirty="0" sz="950" spc="95">
                <a:latin typeface="宋体"/>
                <a:cs typeface="宋体"/>
              </a:rPr>
              <a:t>本标准规定了用氨基酸分析</a:t>
            </a:r>
            <a:r>
              <a:rPr dirty="0" sz="950" spc="75">
                <a:latin typeface="宋体"/>
                <a:cs typeface="宋体"/>
              </a:rPr>
              <a:t>仪</a:t>
            </a:r>
            <a:r>
              <a:rPr dirty="0" baseline="2923" sz="1425" spc="97">
                <a:latin typeface="宋体"/>
                <a:cs typeface="宋体"/>
              </a:rPr>
              <a:t>(</a:t>
            </a:r>
            <a:r>
              <a:rPr dirty="0" sz="950" spc="95">
                <a:latin typeface="宋体"/>
                <a:cs typeface="宋体"/>
              </a:rPr>
              <a:t>茚三酮柱后衍生离子交换色谱</a:t>
            </a:r>
            <a:r>
              <a:rPr dirty="0" sz="950" spc="75">
                <a:latin typeface="宋体"/>
                <a:cs typeface="宋体"/>
              </a:rPr>
              <a:t>仪</a:t>
            </a:r>
            <a:r>
              <a:rPr dirty="0" baseline="2923" sz="1425" spc="97">
                <a:latin typeface="宋体"/>
                <a:cs typeface="宋体"/>
              </a:rPr>
              <a:t>)</a:t>
            </a:r>
            <a:r>
              <a:rPr dirty="0" sz="950" spc="95">
                <a:latin typeface="宋体"/>
                <a:cs typeface="宋体"/>
              </a:rPr>
              <a:t>测定食品中氨基酸的方法</a:t>
            </a:r>
            <a:r>
              <a:rPr dirty="0" baseline="2923" sz="1425" spc="30">
                <a:latin typeface="宋体"/>
                <a:cs typeface="宋体"/>
              </a:rPr>
              <a:t>。</a:t>
            </a:r>
            <a:endParaRPr baseline="2923" sz="1425">
              <a:latin typeface="宋体"/>
              <a:cs typeface="宋体"/>
            </a:endParaRPr>
          </a:p>
          <a:p>
            <a:pPr algn="just" marL="63500" marR="55880" indent="266065">
              <a:lnSpc>
                <a:spcPct val="138700"/>
              </a:lnSpc>
            </a:pPr>
            <a:r>
              <a:rPr dirty="0" sz="950" spc="95">
                <a:latin typeface="宋体"/>
                <a:cs typeface="宋体"/>
              </a:rPr>
              <a:t>本标准适用于食品中酸水</a:t>
            </a:r>
            <a:r>
              <a:rPr dirty="0" sz="950" spc="114">
                <a:latin typeface="宋体"/>
                <a:cs typeface="宋体"/>
              </a:rPr>
              <a:t>解</a:t>
            </a:r>
            <a:r>
              <a:rPr dirty="0" sz="950" spc="135">
                <a:latin typeface="宋体"/>
                <a:cs typeface="宋体"/>
              </a:rPr>
              <a:t>氨基酸的测</a:t>
            </a:r>
            <a:r>
              <a:rPr dirty="0" sz="950" spc="95">
                <a:latin typeface="宋体"/>
                <a:cs typeface="宋体"/>
              </a:rPr>
              <a:t>定</a:t>
            </a:r>
            <a:r>
              <a:rPr dirty="0" baseline="2923" sz="1425" spc="142">
                <a:latin typeface="宋体"/>
                <a:cs typeface="宋体"/>
              </a:rPr>
              <a:t>,</a:t>
            </a:r>
            <a:r>
              <a:rPr dirty="0" sz="950" spc="135">
                <a:latin typeface="宋体"/>
                <a:cs typeface="宋体"/>
              </a:rPr>
              <a:t>包括天冬氨</a:t>
            </a:r>
            <a:r>
              <a:rPr dirty="0" sz="950" spc="95">
                <a:latin typeface="宋体"/>
                <a:cs typeface="宋体"/>
              </a:rPr>
              <a:t>酸</a:t>
            </a:r>
            <a:r>
              <a:rPr dirty="0" baseline="2923" sz="1425" spc="-569">
                <a:latin typeface="宋体"/>
                <a:cs typeface="宋体"/>
              </a:rPr>
              <a:t>、</a:t>
            </a:r>
            <a:r>
              <a:rPr dirty="0" sz="950" spc="135">
                <a:latin typeface="宋体"/>
                <a:cs typeface="宋体"/>
              </a:rPr>
              <a:t>苏氨</a:t>
            </a:r>
            <a:r>
              <a:rPr dirty="0" sz="950" spc="95">
                <a:latin typeface="宋体"/>
                <a:cs typeface="宋体"/>
              </a:rPr>
              <a:t>酸</a:t>
            </a:r>
            <a:r>
              <a:rPr dirty="0" baseline="2923" sz="1425" spc="-569">
                <a:latin typeface="宋体"/>
                <a:cs typeface="宋体"/>
              </a:rPr>
              <a:t>、</a:t>
            </a:r>
            <a:r>
              <a:rPr dirty="0" sz="950" spc="135">
                <a:latin typeface="宋体"/>
                <a:cs typeface="宋体"/>
              </a:rPr>
              <a:t>丝氨</a:t>
            </a:r>
            <a:r>
              <a:rPr dirty="0" sz="950" spc="95">
                <a:latin typeface="宋体"/>
                <a:cs typeface="宋体"/>
              </a:rPr>
              <a:t>酸</a:t>
            </a:r>
            <a:r>
              <a:rPr dirty="0" baseline="2923" sz="1425" spc="-569">
                <a:latin typeface="宋体"/>
                <a:cs typeface="宋体"/>
              </a:rPr>
              <a:t>、</a:t>
            </a:r>
            <a:r>
              <a:rPr dirty="0" sz="950" spc="135">
                <a:latin typeface="宋体"/>
                <a:cs typeface="宋体"/>
              </a:rPr>
              <a:t>谷氨</a:t>
            </a:r>
            <a:r>
              <a:rPr dirty="0" sz="950" spc="95">
                <a:latin typeface="宋体"/>
                <a:cs typeface="宋体"/>
              </a:rPr>
              <a:t>酸</a:t>
            </a:r>
            <a:r>
              <a:rPr dirty="0" baseline="2923" sz="1425" spc="-569">
                <a:latin typeface="宋体"/>
                <a:cs typeface="宋体"/>
              </a:rPr>
              <a:t>、</a:t>
            </a:r>
            <a:r>
              <a:rPr dirty="0" sz="950" spc="135">
                <a:latin typeface="宋体"/>
                <a:cs typeface="宋体"/>
              </a:rPr>
              <a:t>脯氨</a:t>
            </a:r>
            <a:r>
              <a:rPr dirty="0" sz="950" spc="95">
                <a:latin typeface="宋体"/>
                <a:cs typeface="宋体"/>
              </a:rPr>
              <a:t>酸</a:t>
            </a:r>
            <a:r>
              <a:rPr dirty="0" baseline="2923" sz="1425" spc="-569">
                <a:latin typeface="宋体"/>
                <a:cs typeface="宋体"/>
              </a:rPr>
              <a:t>、</a:t>
            </a:r>
            <a:r>
              <a:rPr dirty="0" sz="950" spc="135">
                <a:latin typeface="宋体"/>
                <a:cs typeface="宋体"/>
              </a:rPr>
              <a:t>甘</a:t>
            </a:r>
            <a:r>
              <a:rPr dirty="0" sz="950" spc="15">
                <a:latin typeface="宋体"/>
                <a:cs typeface="宋体"/>
              </a:rPr>
              <a:t>氨 </a:t>
            </a:r>
            <a:r>
              <a:rPr dirty="0" sz="950" spc="95">
                <a:latin typeface="宋体"/>
                <a:cs typeface="宋体"/>
              </a:rPr>
              <a:t>酸</a:t>
            </a:r>
            <a:r>
              <a:rPr dirty="0" baseline="2923" sz="1425" spc="-644">
                <a:latin typeface="宋体"/>
                <a:cs typeface="宋体"/>
              </a:rPr>
              <a:t>、</a:t>
            </a:r>
            <a:r>
              <a:rPr dirty="0" sz="950" spc="95">
                <a:latin typeface="宋体"/>
                <a:cs typeface="宋体"/>
              </a:rPr>
              <a:t>丙氨酸</a:t>
            </a:r>
            <a:r>
              <a:rPr dirty="0" baseline="2923" sz="1425" spc="-644">
                <a:latin typeface="宋体"/>
                <a:cs typeface="宋体"/>
              </a:rPr>
              <a:t>、</a:t>
            </a:r>
            <a:r>
              <a:rPr dirty="0" sz="950" spc="95">
                <a:latin typeface="宋体"/>
                <a:cs typeface="宋体"/>
              </a:rPr>
              <a:t>缬氨酸</a:t>
            </a:r>
            <a:r>
              <a:rPr dirty="0" baseline="2923" sz="1425" spc="-644">
                <a:latin typeface="宋体"/>
                <a:cs typeface="宋体"/>
              </a:rPr>
              <a:t>、</a:t>
            </a:r>
            <a:r>
              <a:rPr dirty="0" sz="950" spc="95">
                <a:latin typeface="宋体"/>
                <a:cs typeface="宋体"/>
              </a:rPr>
              <a:t>蛋氨酸</a:t>
            </a:r>
            <a:r>
              <a:rPr dirty="0" baseline="2923" sz="1425" spc="-644">
                <a:latin typeface="宋体"/>
                <a:cs typeface="宋体"/>
              </a:rPr>
              <a:t>、</a:t>
            </a:r>
            <a:r>
              <a:rPr dirty="0" sz="950" spc="95">
                <a:latin typeface="宋体"/>
                <a:cs typeface="宋体"/>
              </a:rPr>
              <a:t>异</a:t>
            </a:r>
            <a:r>
              <a:rPr dirty="0" sz="950" spc="105">
                <a:latin typeface="宋体"/>
                <a:cs typeface="宋体"/>
              </a:rPr>
              <a:t>亮</a:t>
            </a:r>
            <a:r>
              <a:rPr dirty="0" sz="950" spc="135">
                <a:latin typeface="宋体"/>
                <a:cs typeface="宋体"/>
              </a:rPr>
              <a:t>氨</a:t>
            </a:r>
            <a:r>
              <a:rPr dirty="0" sz="950" spc="95">
                <a:latin typeface="宋体"/>
                <a:cs typeface="宋体"/>
              </a:rPr>
              <a:t>酸</a:t>
            </a:r>
            <a:r>
              <a:rPr dirty="0" baseline="2923" sz="1425" spc="-569">
                <a:latin typeface="宋体"/>
                <a:cs typeface="宋体"/>
              </a:rPr>
              <a:t>、</a:t>
            </a:r>
            <a:r>
              <a:rPr dirty="0" sz="950" spc="135">
                <a:latin typeface="宋体"/>
                <a:cs typeface="宋体"/>
              </a:rPr>
              <a:t>亮氨</a:t>
            </a:r>
            <a:r>
              <a:rPr dirty="0" sz="950" spc="95">
                <a:latin typeface="宋体"/>
                <a:cs typeface="宋体"/>
              </a:rPr>
              <a:t>酸</a:t>
            </a:r>
            <a:r>
              <a:rPr dirty="0" baseline="2923" sz="1425" spc="-569">
                <a:latin typeface="宋体"/>
                <a:cs typeface="宋体"/>
              </a:rPr>
              <a:t>、</a:t>
            </a:r>
            <a:r>
              <a:rPr dirty="0" sz="950" spc="135">
                <a:latin typeface="宋体"/>
                <a:cs typeface="宋体"/>
              </a:rPr>
              <a:t>酪氨</a:t>
            </a:r>
            <a:r>
              <a:rPr dirty="0" sz="950" spc="95">
                <a:latin typeface="宋体"/>
                <a:cs typeface="宋体"/>
              </a:rPr>
              <a:t>酸</a:t>
            </a:r>
            <a:r>
              <a:rPr dirty="0" baseline="2923" sz="1425" spc="-569">
                <a:latin typeface="宋体"/>
                <a:cs typeface="宋体"/>
              </a:rPr>
              <a:t>、</a:t>
            </a:r>
            <a:r>
              <a:rPr dirty="0" sz="950" spc="135">
                <a:latin typeface="宋体"/>
                <a:cs typeface="宋体"/>
              </a:rPr>
              <a:t>苯丙氨</a:t>
            </a:r>
            <a:r>
              <a:rPr dirty="0" sz="950" spc="95">
                <a:latin typeface="宋体"/>
                <a:cs typeface="宋体"/>
              </a:rPr>
              <a:t>酸</a:t>
            </a:r>
            <a:r>
              <a:rPr dirty="0" baseline="2923" sz="1425" spc="-569">
                <a:latin typeface="宋体"/>
                <a:cs typeface="宋体"/>
              </a:rPr>
              <a:t>、</a:t>
            </a:r>
            <a:r>
              <a:rPr dirty="0" sz="950" spc="135">
                <a:latin typeface="宋体"/>
                <a:cs typeface="宋体"/>
              </a:rPr>
              <a:t>组氨</a:t>
            </a:r>
            <a:r>
              <a:rPr dirty="0" sz="950" spc="95">
                <a:latin typeface="宋体"/>
                <a:cs typeface="宋体"/>
              </a:rPr>
              <a:t>酸</a:t>
            </a:r>
            <a:r>
              <a:rPr dirty="0" baseline="2923" sz="1425" spc="-569">
                <a:latin typeface="宋体"/>
                <a:cs typeface="宋体"/>
              </a:rPr>
              <a:t>、</a:t>
            </a:r>
            <a:r>
              <a:rPr dirty="0" sz="950" spc="135">
                <a:latin typeface="宋体"/>
                <a:cs typeface="宋体"/>
              </a:rPr>
              <a:t>赖氨酸和精氨酸</a:t>
            </a:r>
            <a:r>
              <a:rPr dirty="0" sz="950" spc="145">
                <a:latin typeface="宋体"/>
                <a:cs typeface="宋体"/>
              </a:rPr>
              <a:t>共</a:t>
            </a:r>
            <a:r>
              <a:rPr dirty="0" baseline="-8771" sz="1425" spc="405">
                <a:latin typeface="宋体"/>
                <a:cs typeface="宋体"/>
              </a:rPr>
              <a:t>16</a:t>
            </a:r>
            <a:r>
              <a:rPr dirty="0" baseline="-8771" sz="1425" spc="-592">
                <a:latin typeface="宋体"/>
                <a:cs typeface="宋体"/>
              </a:rPr>
              <a:t> </a:t>
            </a:r>
            <a:r>
              <a:rPr dirty="0" sz="950" spc="135">
                <a:latin typeface="宋体"/>
                <a:cs typeface="宋体"/>
              </a:rPr>
              <a:t>种</a:t>
            </a:r>
            <a:r>
              <a:rPr dirty="0" sz="950" spc="20">
                <a:latin typeface="宋体"/>
                <a:cs typeface="宋体"/>
              </a:rPr>
              <a:t>氨 </a:t>
            </a:r>
            <a:r>
              <a:rPr dirty="0" sz="950" spc="95">
                <a:latin typeface="宋体"/>
                <a:cs typeface="宋体"/>
              </a:rPr>
              <a:t>基酸</a:t>
            </a:r>
            <a:r>
              <a:rPr dirty="0" baseline="2923" sz="1425" spc="30">
                <a:latin typeface="宋体"/>
                <a:cs typeface="宋体"/>
              </a:rPr>
              <a:t>。</a:t>
            </a:r>
            <a:endParaRPr baseline="2923" sz="1425">
              <a:latin typeface="宋体"/>
              <a:cs typeface="宋体"/>
            </a:endParaRPr>
          </a:p>
        </p:txBody>
      </p:sp>
      <p:sp>
        <p:nvSpPr>
          <p:cNvPr id="7" name="object 7"/>
          <p:cNvSpPr txBox="1"/>
          <p:nvPr/>
        </p:nvSpPr>
        <p:spPr>
          <a:xfrm>
            <a:off x="810898" y="3845920"/>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2</a:t>
            </a:r>
            <a:endParaRPr sz="950">
              <a:latin typeface="Arial Black"/>
              <a:cs typeface="Arial Black"/>
            </a:endParaRPr>
          </a:p>
        </p:txBody>
      </p:sp>
      <p:sp>
        <p:nvSpPr>
          <p:cNvPr id="8" name="object 8"/>
          <p:cNvSpPr txBox="1"/>
          <p:nvPr/>
        </p:nvSpPr>
        <p:spPr>
          <a:xfrm>
            <a:off x="1043816" y="3829905"/>
            <a:ext cx="28194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原</a:t>
            </a:r>
            <a:r>
              <a:rPr dirty="0" sz="950" spc="20">
                <a:latin typeface="宋体"/>
                <a:cs typeface="宋体"/>
              </a:rPr>
              <a:t>理</a:t>
            </a:r>
            <a:endParaRPr sz="950">
              <a:latin typeface="宋体"/>
              <a:cs typeface="宋体"/>
            </a:endParaRPr>
          </a:p>
        </p:txBody>
      </p:sp>
      <p:sp>
        <p:nvSpPr>
          <p:cNvPr id="9" name="object 9"/>
          <p:cNvSpPr txBox="1"/>
          <p:nvPr/>
        </p:nvSpPr>
        <p:spPr>
          <a:xfrm>
            <a:off x="844172" y="4176194"/>
            <a:ext cx="5938520" cy="427355"/>
          </a:xfrm>
          <a:prstGeom prst="rect">
            <a:avLst/>
          </a:prstGeom>
        </p:spPr>
        <p:txBody>
          <a:bodyPr wrap="square" lIns="0" tIns="12065" rIns="0" bIns="0" rtlCol="0" vert="horz">
            <a:spAutoFit/>
          </a:bodyPr>
          <a:lstStyle/>
          <a:p>
            <a:pPr marL="12700" marR="5080" indent="266065">
              <a:lnSpc>
                <a:spcPct val="138700"/>
              </a:lnSpc>
              <a:spcBef>
                <a:spcPts val="95"/>
              </a:spcBef>
            </a:pPr>
            <a:r>
              <a:rPr dirty="0" sz="950" spc="95">
                <a:latin typeface="宋体"/>
                <a:cs typeface="宋体"/>
              </a:rPr>
              <a:t>食品中的蛋白质经盐酸水解成为游离氨基酸</a:t>
            </a:r>
            <a:r>
              <a:rPr dirty="0" baseline="2923" sz="1425" spc="67">
                <a:latin typeface="宋体"/>
                <a:cs typeface="宋体"/>
              </a:rPr>
              <a:t>,</a:t>
            </a:r>
            <a:r>
              <a:rPr dirty="0" sz="950" spc="105">
                <a:latin typeface="宋体"/>
                <a:cs typeface="宋体"/>
              </a:rPr>
              <a:t>经</a:t>
            </a:r>
            <a:r>
              <a:rPr dirty="0" sz="950" spc="114">
                <a:latin typeface="宋体"/>
                <a:cs typeface="宋体"/>
              </a:rPr>
              <a:t>离子交换</a:t>
            </a:r>
            <a:r>
              <a:rPr dirty="0" sz="950" spc="125">
                <a:latin typeface="宋体"/>
                <a:cs typeface="宋体"/>
              </a:rPr>
              <a:t>柱分离</a:t>
            </a:r>
            <a:r>
              <a:rPr dirty="0" sz="950" spc="95">
                <a:latin typeface="宋体"/>
                <a:cs typeface="宋体"/>
              </a:rPr>
              <a:t>后</a:t>
            </a:r>
            <a:r>
              <a:rPr dirty="0" baseline="2923" sz="1425" spc="112">
                <a:latin typeface="宋体"/>
                <a:cs typeface="宋体"/>
              </a:rPr>
              <a:t>,</a:t>
            </a:r>
            <a:r>
              <a:rPr dirty="0" sz="950" spc="125">
                <a:latin typeface="宋体"/>
                <a:cs typeface="宋体"/>
              </a:rPr>
              <a:t>与茚三酮溶液产生颜色反</a:t>
            </a:r>
            <a:r>
              <a:rPr dirty="0" sz="950" spc="95">
                <a:latin typeface="宋体"/>
                <a:cs typeface="宋体"/>
              </a:rPr>
              <a:t>应</a:t>
            </a:r>
            <a:r>
              <a:rPr dirty="0" baseline="2923" sz="1425" spc="742">
                <a:latin typeface="宋体"/>
                <a:cs typeface="宋体"/>
              </a:rPr>
              <a:t>, </a:t>
            </a:r>
            <a:r>
              <a:rPr dirty="0" sz="950" spc="95">
                <a:latin typeface="宋体"/>
                <a:cs typeface="宋体"/>
              </a:rPr>
              <a:t>再通过可见光分光光度检测器测定氨基酸含量</a:t>
            </a:r>
            <a:r>
              <a:rPr dirty="0" baseline="2923" sz="1425" spc="30">
                <a:latin typeface="宋体"/>
                <a:cs typeface="宋体"/>
              </a:rPr>
              <a:t>。</a:t>
            </a:r>
            <a:endParaRPr baseline="2923" sz="1425">
              <a:latin typeface="宋体"/>
              <a:cs typeface="宋体"/>
            </a:endParaRPr>
          </a:p>
        </p:txBody>
      </p:sp>
      <p:sp>
        <p:nvSpPr>
          <p:cNvPr id="10" name="object 10"/>
          <p:cNvSpPr txBox="1"/>
          <p:nvPr/>
        </p:nvSpPr>
        <p:spPr>
          <a:xfrm>
            <a:off x="810898" y="4847811"/>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3</a:t>
            </a:r>
            <a:endParaRPr sz="950">
              <a:latin typeface="Arial Black"/>
              <a:cs typeface="Arial Black"/>
            </a:endParaRPr>
          </a:p>
        </p:txBody>
      </p:sp>
      <p:sp>
        <p:nvSpPr>
          <p:cNvPr id="11" name="object 11"/>
          <p:cNvSpPr txBox="1"/>
          <p:nvPr/>
        </p:nvSpPr>
        <p:spPr>
          <a:xfrm>
            <a:off x="1043816" y="4831796"/>
            <a:ext cx="68135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试剂和材</a:t>
            </a:r>
            <a:r>
              <a:rPr dirty="0" sz="950" spc="20">
                <a:latin typeface="宋体"/>
                <a:cs typeface="宋体"/>
              </a:rPr>
              <a:t>料</a:t>
            </a:r>
            <a:endParaRPr sz="950">
              <a:latin typeface="宋体"/>
              <a:cs typeface="宋体"/>
            </a:endParaRPr>
          </a:p>
        </p:txBody>
      </p:sp>
      <p:sp>
        <p:nvSpPr>
          <p:cNvPr id="12" name="object 12"/>
          <p:cNvSpPr txBox="1"/>
          <p:nvPr/>
        </p:nvSpPr>
        <p:spPr>
          <a:xfrm>
            <a:off x="810898" y="5551479"/>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13" name="object 13"/>
          <p:cNvSpPr txBox="1"/>
          <p:nvPr/>
        </p:nvSpPr>
        <p:spPr>
          <a:xfrm>
            <a:off x="1084964" y="5231071"/>
            <a:ext cx="4646295" cy="4781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除非另有说明</a:t>
            </a:r>
            <a:r>
              <a:rPr dirty="0" baseline="2923" sz="1425" spc="67">
                <a:latin typeface="宋体"/>
                <a:cs typeface="宋体"/>
              </a:rPr>
              <a:t>,</a:t>
            </a:r>
            <a:r>
              <a:rPr dirty="0" sz="950" spc="95">
                <a:latin typeface="宋体"/>
                <a:cs typeface="宋体"/>
              </a:rPr>
              <a:t>本方法所用试剂均为分析纯</a:t>
            </a:r>
            <a:r>
              <a:rPr dirty="0" baseline="2923" sz="1425" spc="67">
                <a:latin typeface="宋体"/>
                <a:cs typeface="宋体"/>
              </a:rPr>
              <a:t>,</a:t>
            </a:r>
            <a:r>
              <a:rPr dirty="0" sz="950" spc="95">
                <a:latin typeface="宋体"/>
                <a:cs typeface="宋体"/>
              </a:rPr>
              <a:t>水</a:t>
            </a:r>
            <a:r>
              <a:rPr dirty="0" sz="950" spc="20">
                <a:latin typeface="宋体"/>
                <a:cs typeface="宋体"/>
              </a:rPr>
              <a:t>为</a:t>
            </a:r>
            <a:r>
              <a:rPr dirty="0" sz="950" spc="-280">
                <a:latin typeface="宋体"/>
                <a:cs typeface="宋体"/>
              </a:rPr>
              <a:t> </a:t>
            </a:r>
            <a:r>
              <a:rPr dirty="0" baseline="-8771" sz="1425" spc="315">
                <a:latin typeface="宋体"/>
                <a:cs typeface="宋体"/>
              </a:rPr>
              <a:t>GB</a:t>
            </a:r>
            <a:r>
              <a:rPr dirty="0" baseline="2923" sz="1425" spc="315">
                <a:latin typeface="宋体"/>
                <a:cs typeface="宋体"/>
              </a:rPr>
              <a:t>/</a:t>
            </a:r>
            <a:r>
              <a:rPr dirty="0" baseline="-8771" sz="1425" spc="315">
                <a:latin typeface="宋体"/>
                <a:cs typeface="宋体"/>
              </a:rPr>
              <a:t>T6682</a:t>
            </a:r>
            <a:r>
              <a:rPr dirty="0" sz="950" spc="95">
                <a:latin typeface="宋体"/>
                <a:cs typeface="宋体"/>
              </a:rPr>
              <a:t>中规定的一级水</a:t>
            </a:r>
            <a:r>
              <a:rPr dirty="0" baseline="2923" sz="1425" spc="30">
                <a:latin typeface="宋体"/>
                <a:cs typeface="宋体"/>
              </a:rPr>
              <a:t>。</a:t>
            </a:r>
            <a:endParaRPr baseline="2923" sz="1425">
              <a:latin typeface="宋体"/>
              <a:cs typeface="宋体"/>
            </a:endParaRPr>
          </a:p>
          <a:p>
            <a:pPr marL="78740">
              <a:lnSpc>
                <a:spcPct val="100000"/>
              </a:lnSpc>
              <a:spcBef>
                <a:spcPts val="1255"/>
              </a:spcBef>
            </a:pPr>
            <a:r>
              <a:rPr dirty="0" sz="950" spc="95">
                <a:latin typeface="宋体"/>
                <a:cs typeface="宋体"/>
              </a:rPr>
              <a:t>试</a:t>
            </a:r>
            <a:r>
              <a:rPr dirty="0" sz="950" spc="20">
                <a:latin typeface="宋体"/>
                <a:cs typeface="宋体"/>
              </a:rPr>
              <a:t>剂</a:t>
            </a:r>
            <a:endParaRPr sz="950">
              <a:latin typeface="宋体"/>
              <a:cs typeface="宋体"/>
            </a:endParaRPr>
          </a:p>
        </p:txBody>
      </p:sp>
      <p:sp>
        <p:nvSpPr>
          <p:cNvPr id="14" name="object 14"/>
          <p:cNvSpPr txBox="1"/>
          <p:nvPr/>
        </p:nvSpPr>
        <p:spPr>
          <a:xfrm>
            <a:off x="810898" y="5850945"/>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1</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15" name="object 15"/>
          <p:cNvSpPr txBox="1"/>
          <p:nvPr/>
        </p:nvSpPr>
        <p:spPr>
          <a:xfrm>
            <a:off x="1232843" y="5834931"/>
            <a:ext cx="2037080"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盐</a:t>
            </a:r>
            <a:r>
              <a:rPr dirty="0" sz="950" spc="75">
                <a:latin typeface="宋体"/>
                <a:cs typeface="宋体"/>
              </a:rPr>
              <a:t>酸</a:t>
            </a:r>
            <a:r>
              <a:rPr dirty="0" baseline="2923" sz="1425" spc="150">
                <a:latin typeface="宋体"/>
                <a:cs typeface="宋体"/>
              </a:rPr>
              <a:t>(</a:t>
            </a:r>
            <a:r>
              <a:rPr dirty="0" baseline="-8771" sz="1425" spc="150">
                <a:latin typeface="宋体"/>
                <a:cs typeface="宋体"/>
              </a:rPr>
              <a:t>HCl</a:t>
            </a:r>
            <a:r>
              <a:rPr dirty="0" baseline="2923" sz="1425" spc="150">
                <a:latin typeface="宋体"/>
                <a:cs typeface="宋体"/>
              </a:rPr>
              <a:t>):</a:t>
            </a:r>
            <a:r>
              <a:rPr dirty="0" sz="950" spc="95">
                <a:latin typeface="宋体"/>
                <a:cs typeface="宋体"/>
              </a:rPr>
              <a:t>浓度</a:t>
            </a:r>
            <a:r>
              <a:rPr dirty="0" baseline="-8771" sz="1425" spc="240">
                <a:latin typeface="宋体"/>
                <a:cs typeface="宋体"/>
              </a:rPr>
              <a:t>≥36%</a:t>
            </a:r>
            <a:r>
              <a:rPr dirty="0" baseline="2923" sz="1425" spc="240">
                <a:latin typeface="宋体"/>
                <a:cs typeface="宋体"/>
              </a:rPr>
              <a:t>,</a:t>
            </a:r>
            <a:r>
              <a:rPr dirty="0" sz="950" spc="95">
                <a:latin typeface="宋体"/>
                <a:cs typeface="宋体"/>
              </a:rPr>
              <a:t>优级纯</a:t>
            </a:r>
            <a:r>
              <a:rPr dirty="0" baseline="2923" sz="1425" spc="30">
                <a:latin typeface="宋体"/>
                <a:cs typeface="宋体"/>
              </a:rPr>
              <a:t>。</a:t>
            </a:r>
            <a:endParaRPr baseline="2923" sz="1425">
              <a:latin typeface="宋体"/>
              <a:cs typeface="宋体"/>
            </a:endParaRPr>
          </a:p>
        </p:txBody>
      </p:sp>
      <p:sp>
        <p:nvSpPr>
          <p:cNvPr id="16" name="object 16"/>
          <p:cNvSpPr txBox="1"/>
          <p:nvPr/>
        </p:nvSpPr>
        <p:spPr>
          <a:xfrm>
            <a:off x="785498" y="6063683"/>
            <a:ext cx="1573530" cy="173355"/>
          </a:xfrm>
          <a:prstGeom prst="rect">
            <a:avLst/>
          </a:prstGeom>
        </p:spPr>
        <p:txBody>
          <a:bodyPr wrap="square" lIns="0" tIns="15240" rIns="0" bIns="0" rtlCol="0" vert="horz">
            <a:spAutoFit/>
          </a:bodyPr>
          <a:lstStyle/>
          <a:p>
            <a:pPr marL="38100">
              <a:lnSpc>
                <a:spcPct val="100000"/>
              </a:lnSpc>
              <a:spcBef>
                <a:spcPts val="120"/>
              </a:spcBef>
            </a:pPr>
            <a:r>
              <a:rPr dirty="0" baseline="2923" sz="1425" spc="-60">
                <a:latin typeface="Arial Black"/>
                <a:cs typeface="Arial Black"/>
              </a:rPr>
              <a:t>3</a:t>
            </a:r>
            <a:r>
              <a:rPr dirty="0" baseline="2923" sz="1425" spc="-60">
                <a:latin typeface="宋体"/>
                <a:cs typeface="宋体"/>
              </a:rPr>
              <a:t>.</a:t>
            </a:r>
            <a:r>
              <a:rPr dirty="0" baseline="2923" sz="1425" spc="-60">
                <a:latin typeface="Arial Black"/>
                <a:cs typeface="Arial Black"/>
              </a:rPr>
              <a:t>1</a:t>
            </a:r>
            <a:r>
              <a:rPr dirty="0" baseline="2923" sz="1425" spc="-60">
                <a:latin typeface="宋体"/>
                <a:cs typeface="宋体"/>
              </a:rPr>
              <a:t>.</a:t>
            </a:r>
            <a:r>
              <a:rPr dirty="0" baseline="2923" sz="1425" spc="-60">
                <a:latin typeface="Arial Black"/>
                <a:cs typeface="Arial Black"/>
              </a:rPr>
              <a:t>2</a:t>
            </a:r>
            <a:r>
              <a:rPr dirty="0" baseline="2923" sz="1425" spc="307">
                <a:latin typeface="Arial Black"/>
                <a:cs typeface="Arial Black"/>
              </a:rPr>
              <a:t> </a:t>
            </a:r>
            <a:r>
              <a:rPr dirty="0" baseline="11695" sz="1425" spc="142">
                <a:latin typeface="宋体"/>
                <a:cs typeface="宋体"/>
              </a:rPr>
              <a:t>苯</a:t>
            </a:r>
            <a:r>
              <a:rPr dirty="0" baseline="11695" sz="1425" spc="112">
                <a:latin typeface="宋体"/>
                <a:cs typeface="宋体"/>
              </a:rPr>
              <a:t>酚</a:t>
            </a:r>
            <a:r>
              <a:rPr dirty="0" baseline="11695" sz="1425" spc="345">
                <a:latin typeface="宋体"/>
                <a:cs typeface="宋体"/>
              </a:rPr>
              <a:t>(</a:t>
            </a:r>
            <a:r>
              <a:rPr dirty="0" baseline="2923" sz="1425" spc="345">
                <a:latin typeface="宋体"/>
                <a:cs typeface="宋体"/>
              </a:rPr>
              <a:t>C</a:t>
            </a:r>
            <a:r>
              <a:rPr dirty="0" sz="500" spc="229">
                <a:latin typeface="宋体"/>
                <a:cs typeface="宋体"/>
              </a:rPr>
              <a:t>6</a:t>
            </a:r>
            <a:r>
              <a:rPr dirty="0" baseline="2923" sz="1425" spc="345">
                <a:latin typeface="宋体"/>
                <a:cs typeface="宋体"/>
              </a:rPr>
              <a:t>H</a:t>
            </a:r>
            <a:r>
              <a:rPr dirty="0" sz="500" spc="229">
                <a:latin typeface="宋体"/>
                <a:cs typeface="宋体"/>
              </a:rPr>
              <a:t>5</a:t>
            </a:r>
            <a:r>
              <a:rPr dirty="0" baseline="2923" sz="1425" spc="345">
                <a:latin typeface="宋体"/>
                <a:cs typeface="宋体"/>
              </a:rPr>
              <a:t>OH</a:t>
            </a:r>
            <a:r>
              <a:rPr dirty="0" baseline="11695" sz="1425" spc="345">
                <a:latin typeface="宋体"/>
                <a:cs typeface="宋体"/>
              </a:rPr>
              <a:t>)</a:t>
            </a:r>
            <a:r>
              <a:rPr dirty="0" baseline="11695" sz="1425" spc="30">
                <a:latin typeface="宋体"/>
                <a:cs typeface="宋体"/>
              </a:rPr>
              <a:t>。</a:t>
            </a:r>
            <a:endParaRPr baseline="11695" sz="1425">
              <a:latin typeface="宋体"/>
              <a:cs typeface="宋体"/>
            </a:endParaRPr>
          </a:p>
        </p:txBody>
      </p:sp>
      <p:sp>
        <p:nvSpPr>
          <p:cNvPr id="17" name="object 17"/>
          <p:cNvSpPr txBox="1"/>
          <p:nvPr/>
        </p:nvSpPr>
        <p:spPr>
          <a:xfrm>
            <a:off x="810898" y="6257612"/>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1</a:t>
            </a:r>
            <a:r>
              <a:rPr dirty="0" sz="950" spc="-420">
                <a:latin typeface="宋体"/>
                <a:cs typeface="宋体"/>
              </a:rPr>
              <a:t>.</a:t>
            </a:r>
            <a:r>
              <a:rPr dirty="0" sz="950" spc="335">
                <a:latin typeface="Arial Black"/>
                <a:cs typeface="Arial Black"/>
              </a:rPr>
              <a:t>3</a:t>
            </a:r>
            <a:endParaRPr sz="950">
              <a:latin typeface="Arial Black"/>
              <a:cs typeface="Arial Black"/>
            </a:endParaRPr>
          </a:p>
        </p:txBody>
      </p:sp>
      <p:sp>
        <p:nvSpPr>
          <p:cNvPr id="18" name="object 18"/>
          <p:cNvSpPr txBox="1"/>
          <p:nvPr/>
        </p:nvSpPr>
        <p:spPr>
          <a:xfrm>
            <a:off x="1232843" y="6241597"/>
            <a:ext cx="1205230"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氮气</a:t>
            </a:r>
            <a:r>
              <a:rPr dirty="0" baseline="2923" sz="1425" spc="67">
                <a:latin typeface="宋体"/>
                <a:cs typeface="宋体"/>
              </a:rPr>
              <a:t>:</a:t>
            </a:r>
            <a:r>
              <a:rPr dirty="0" sz="950" spc="95">
                <a:latin typeface="宋体"/>
                <a:cs typeface="宋体"/>
              </a:rPr>
              <a:t>纯度</a:t>
            </a:r>
            <a:r>
              <a:rPr dirty="0" baseline="-8771" sz="1425" spc="240">
                <a:latin typeface="宋体"/>
                <a:cs typeface="宋体"/>
              </a:rPr>
              <a:t>99.9%</a:t>
            </a:r>
            <a:r>
              <a:rPr dirty="0" baseline="2923" sz="1425" spc="30">
                <a:latin typeface="宋体"/>
                <a:cs typeface="宋体"/>
              </a:rPr>
              <a:t>。</a:t>
            </a:r>
            <a:endParaRPr baseline="2923" sz="1425">
              <a:latin typeface="宋体"/>
              <a:cs typeface="宋体"/>
            </a:endParaRPr>
          </a:p>
        </p:txBody>
      </p:sp>
      <p:sp>
        <p:nvSpPr>
          <p:cNvPr id="19" name="object 19"/>
          <p:cNvSpPr txBox="1"/>
          <p:nvPr/>
        </p:nvSpPr>
        <p:spPr>
          <a:xfrm>
            <a:off x="810898" y="6459720"/>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1</a:t>
            </a:r>
            <a:r>
              <a:rPr dirty="0" sz="950" spc="-420">
                <a:latin typeface="宋体"/>
                <a:cs typeface="宋体"/>
              </a:rPr>
              <a:t>.</a:t>
            </a:r>
            <a:r>
              <a:rPr dirty="0" sz="950" spc="335">
                <a:latin typeface="Arial Black"/>
                <a:cs typeface="Arial Black"/>
              </a:rPr>
              <a:t>4</a:t>
            </a:r>
            <a:endParaRPr sz="950">
              <a:latin typeface="Arial Black"/>
              <a:cs typeface="Arial Black"/>
            </a:endParaRPr>
          </a:p>
        </p:txBody>
      </p:sp>
      <p:sp>
        <p:nvSpPr>
          <p:cNvPr id="20" name="object 20"/>
          <p:cNvSpPr txBox="1"/>
          <p:nvPr/>
        </p:nvSpPr>
        <p:spPr>
          <a:xfrm>
            <a:off x="1232843" y="6467899"/>
            <a:ext cx="2489200" cy="173355"/>
          </a:xfrm>
          <a:prstGeom prst="rect">
            <a:avLst/>
          </a:prstGeom>
        </p:spPr>
        <p:txBody>
          <a:bodyPr wrap="square" lIns="0" tIns="15240" rIns="0" bIns="0" rtlCol="0" vert="horz">
            <a:spAutoFit/>
          </a:bodyPr>
          <a:lstStyle/>
          <a:p>
            <a:pPr marL="38100">
              <a:lnSpc>
                <a:spcPct val="100000"/>
              </a:lnSpc>
              <a:spcBef>
                <a:spcPts val="120"/>
              </a:spcBef>
            </a:pPr>
            <a:r>
              <a:rPr dirty="0" baseline="11695" sz="1425" spc="142">
                <a:latin typeface="宋体"/>
                <a:cs typeface="宋体"/>
              </a:rPr>
              <a:t>柠檬酸</a:t>
            </a:r>
            <a:r>
              <a:rPr dirty="0" baseline="11695" sz="1425" spc="112">
                <a:latin typeface="宋体"/>
                <a:cs typeface="宋体"/>
              </a:rPr>
              <a:t>钠</a:t>
            </a:r>
            <a:r>
              <a:rPr dirty="0" baseline="11695" sz="1425" spc="284">
                <a:latin typeface="宋体"/>
                <a:cs typeface="宋体"/>
              </a:rPr>
              <a:t>(</a:t>
            </a:r>
            <a:r>
              <a:rPr dirty="0" baseline="2923" sz="1425" spc="284">
                <a:latin typeface="宋体"/>
                <a:cs typeface="宋体"/>
              </a:rPr>
              <a:t>Na</a:t>
            </a:r>
            <a:r>
              <a:rPr dirty="0" sz="500" spc="190">
                <a:latin typeface="宋体"/>
                <a:cs typeface="宋体"/>
              </a:rPr>
              <a:t>3</a:t>
            </a:r>
            <a:r>
              <a:rPr dirty="0" baseline="2923" sz="1425" spc="284">
                <a:latin typeface="宋体"/>
                <a:cs typeface="宋体"/>
              </a:rPr>
              <a:t>C</a:t>
            </a:r>
            <a:r>
              <a:rPr dirty="0" sz="500" spc="190">
                <a:latin typeface="宋体"/>
                <a:cs typeface="宋体"/>
              </a:rPr>
              <a:t>6</a:t>
            </a:r>
            <a:r>
              <a:rPr dirty="0" baseline="2923" sz="1425" spc="284">
                <a:latin typeface="宋体"/>
                <a:cs typeface="宋体"/>
              </a:rPr>
              <a:t>H</a:t>
            </a:r>
            <a:r>
              <a:rPr dirty="0" sz="500" spc="190">
                <a:latin typeface="宋体"/>
                <a:cs typeface="宋体"/>
              </a:rPr>
              <a:t>5</a:t>
            </a:r>
            <a:r>
              <a:rPr dirty="0" baseline="2923" sz="1425" spc="284">
                <a:latin typeface="宋体"/>
                <a:cs typeface="宋体"/>
              </a:rPr>
              <a:t>O</a:t>
            </a:r>
            <a:r>
              <a:rPr dirty="0" sz="500" spc="190">
                <a:latin typeface="宋体"/>
                <a:cs typeface="宋体"/>
              </a:rPr>
              <a:t>7</a:t>
            </a:r>
            <a:r>
              <a:rPr dirty="0" baseline="11695" sz="1425" spc="284">
                <a:latin typeface="宋体"/>
                <a:cs typeface="宋体"/>
              </a:rPr>
              <a:t>·</a:t>
            </a:r>
            <a:r>
              <a:rPr dirty="0" baseline="2923" sz="1425" spc="284">
                <a:latin typeface="宋体"/>
                <a:cs typeface="宋体"/>
              </a:rPr>
              <a:t>2H</a:t>
            </a:r>
            <a:r>
              <a:rPr dirty="0" sz="500" spc="190">
                <a:latin typeface="宋体"/>
                <a:cs typeface="宋体"/>
              </a:rPr>
              <a:t>2</a:t>
            </a:r>
            <a:r>
              <a:rPr dirty="0" baseline="2923" sz="1425" spc="284">
                <a:latin typeface="宋体"/>
                <a:cs typeface="宋体"/>
              </a:rPr>
              <a:t>O</a:t>
            </a:r>
            <a:r>
              <a:rPr dirty="0" baseline="11695" sz="1425" spc="284">
                <a:latin typeface="宋体"/>
                <a:cs typeface="宋体"/>
              </a:rPr>
              <a:t>):</a:t>
            </a:r>
            <a:r>
              <a:rPr dirty="0" baseline="11695" sz="1425" spc="142">
                <a:latin typeface="宋体"/>
                <a:cs typeface="宋体"/>
              </a:rPr>
              <a:t>优级纯</a:t>
            </a:r>
            <a:r>
              <a:rPr dirty="0" baseline="11695" sz="1425" spc="30">
                <a:latin typeface="宋体"/>
                <a:cs typeface="宋体"/>
              </a:rPr>
              <a:t>。</a:t>
            </a:r>
            <a:endParaRPr baseline="11695" sz="1425">
              <a:latin typeface="宋体"/>
              <a:cs typeface="宋体"/>
            </a:endParaRPr>
          </a:p>
        </p:txBody>
      </p:sp>
      <p:sp>
        <p:nvSpPr>
          <p:cNvPr id="21" name="object 21"/>
          <p:cNvSpPr txBox="1"/>
          <p:nvPr/>
        </p:nvSpPr>
        <p:spPr>
          <a:xfrm>
            <a:off x="1232843" y="6645813"/>
            <a:ext cx="1711960"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氢氧化</a:t>
            </a:r>
            <a:r>
              <a:rPr dirty="0" sz="950" spc="75">
                <a:latin typeface="宋体"/>
                <a:cs typeface="宋体"/>
              </a:rPr>
              <a:t>钠</a:t>
            </a:r>
            <a:r>
              <a:rPr dirty="0" baseline="2923" sz="1425" spc="262">
                <a:latin typeface="宋体"/>
                <a:cs typeface="宋体"/>
              </a:rPr>
              <a:t>(</a:t>
            </a:r>
            <a:r>
              <a:rPr dirty="0" baseline="-8771" sz="1425" spc="262">
                <a:latin typeface="宋体"/>
                <a:cs typeface="宋体"/>
              </a:rPr>
              <a:t>NaOH</a:t>
            </a:r>
            <a:r>
              <a:rPr dirty="0" baseline="2923" sz="1425" spc="262">
                <a:latin typeface="宋体"/>
                <a:cs typeface="宋体"/>
              </a:rPr>
              <a:t>):</a:t>
            </a:r>
            <a:r>
              <a:rPr dirty="0" sz="950" spc="95">
                <a:latin typeface="宋体"/>
                <a:cs typeface="宋体"/>
              </a:rPr>
              <a:t>优级纯</a:t>
            </a:r>
            <a:r>
              <a:rPr dirty="0" baseline="2923" sz="1425" spc="30">
                <a:latin typeface="宋体"/>
                <a:cs typeface="宋体"/>
              </a:rPr>
              <a:t>。</a:t>
            </a:r>
            <a:endParaRPr baseline="2923" sz="1425">
              <a:latin typeface="宋体"/>
              <a:cs typeface="宋体"/>
            </a:endParaRPr>
          </a:p>
        </p:txBody>
      </p:sp>
      <p:sp>
        <p:nvSpPr>
          <p:cNvPr id="22" name="object 22"/>
          <p:cNvSpPr txBox="1"/>
          <p:nvPr/>
        </p:nvSpPr>
        <p:spPr>
          <a:xfrm>
            <a:off x="810898" y="6661828"/>
            <a:ext cx="363220" cy="47434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1</a:t>
            </a:r>
            <a:r>
              <a:rPr dirty="0" sz="950" spc="-420">
                <a:latin typeface="宋体"/>
                <a:cs typeface="宋体"/>
              </a:rPr>
              <a:t>.</a:t>
            </a:r>
            <a:r>
              <a:rPr dirty="0" sz="950" spc="335">
                <a:latin typeface="Arial Black"/>
                <a:cs typeface="Arial Black"/>
              </a:rPr>
              <a:t>5</a:t>
            </a:r>
            <a:endParaRPr sz="950">
              <a:latin typeface="Arial Black"/>
              <a:cs typeface="Arial Black"/>
            </a:endParaRPr>
          </a:p>
          <a:p>
            <a:pPr marL="12700">
              <a:lnSpc>
                <a:spcPct val="100000"/>
              </a:lnSpc>
              <a:spcBef>
                <a:spcPts val="1225"/>
              </a:spcBef>
            </a:pPr>
            <a:r>
              <a:rPr dirty="0" sz="950" spc="20">
                <a:latin typeface="Arial Black"/>
                <a:cs typeface="Arial Black"/>
              </a:rPr>
              <a:t>3</a:t>
            </a:r>
            <a:r>
              <a:rPr dirty="0" sz="950" spc="20">
                <a:latin typeface="宋体"/>
                <a:cs typeface="宋体"/>
              </a:rPr>
              <a:t>.</a:t>
            </a:r>
            <a:r>
              <a:rPr dirty="0" sz="950" spc="20">
                <a:latin typeface="Arial Black"/>
                <a:cs typeface="Arial Black"/>
              </a:rPr>
              <a:t>2</a:t>
            </a:r>
            <a:endParaRPr sz="950">
              <a:latin typeface="Arial Black"/>
              <a:cs typeface="Arial Black"/>
            </a:endParaRPr>
          </a:p>
        </p:txBody>
      </p:sp>
      <p:sp>
        <p:nvSpPr>
          <p:cNvPr id="23" name="object 23"/>
          <p:cNvSpPr txBox="1"/>
          <p:nvPr/>
        </p:nvSpPr>
        <p:spPr>
          <a:xfrm>
            <a:off x="1151029" y="6946498"/>
            <a:ext cx="5480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试剂配</a:t>
            </a:r>
            <a:r>
              <a:rPr dirty="0" sz="950" spc="20">
                <a:latin typeface="宋体"/>
                <a:cs typeface="宋体"/>
              </a:rPr>
              <a:t>制</a:t>
            </a:r>
            <a:endParaRPr sz="950">
              <a:latin typeface="宋体"/>
              <a:cs typeface="宋体"/>
            </a:endParaRPr>
          </a:p>
        </p:txBody>
      </p:sp>
      <p:sp>
        <p:nvSpPr>
          <p:cNvPr id="24" name="object 24"/>
          <p:cNvSpPr txBox="1"/>
          <p:nvPr/>
        </p:nvSpPr>
        <p:spPr>
          <a:xfrm>
            <a:off x="810898" y="7261979"/>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2</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25" name="object 25"/>
          <p:cNvSpPr txBox="1"/>
          <p:nvPr/>
        </p:nvSpPr>
        <p:spPr>
          <a:xfrm>
            <a:off x="1232843" y="7245964"/>
            <a:ext cx="3914140"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盐酸溶</a:t>
            </a:r>
            <a:r>
              <a:rPr dirty="0" sz="950" spc="75">
                <a:latin typeface="宋体"/>
                <a:cs typeface="宋体"/>
              </a:rPr>
              <a:t>液</a:t>
            </a:r>
            <a:r>
              <a:rPr dirty="0" baseline="2923" sz="1425" spc="225">
                <a:latin typeface="宋体"/>
                <a:cs typeface="宋体"/>
              </a:rPr>
              <a:t>(</a:t>
            </a:r>
            <a:r>
              <a:rPr dirty="0" baseline="-8771" sz="1425" spc="225">
                <a:latin typeface="宋体"/>
                <a:cs typeface="宋体"/>
              </a:rPr>
              <a:t>6</a:t>
            </a:r>
            <a:r>
              <a:rPr dirty="0" baseline="-8771" sz="1425" spc="-569">
                <a:latin typeface="宋体"/>
                <a:cs typeface="宋体"/>
              </a:rPr>
              <a:t> </a:t>
            </a:r>
            <a:r>
              <a:rPr dirty="0" baseline="-8771" sz="1425" spc="142">
                <a:latin typeface="宋体"/>
                <a:cs typeface="宋体"/>
              </a:rPr>
              <a:t>mol</a:t>
            </a:r>
            <a:r>
              <a:rPr dirty="0" baseline="2923" sz="1425" spc="142">
                <a:latin typeface="宋体"/>
                <a:cs typeface="宋体"/>
              </a:rPr>
              <a:t>/</a:t>
            </a:r>
            <a:r>
              <a:rPr dirty="0" baseline="-8771" sz="1425" spc="142">
                <a:latin typeface="宋体"/>
                <a:cs typeface="宋体"/>
              </a:rPr>
              <a:t>L</a:t>
            </a:r>
            <a:r>
              <a:rPr dirty="0" baseline="2923" sz="1425" spc="142">
                <a:latin typeface="宋体"/>
                <a:cs typeface="宋体"/>
              </a:rPr>
              <a:t>):</a:t>
            </a:r>
            <a:r>
              <a:rPr dirty="0" sz="950" spc="95">
                <a:latin typeface="宋体"/>
                <a:cs typeface="宋体"/>
              </a:rPr>
              <a:t>取</a:t>
            </a:r>
            <a:r>
              <a:rPr dirty="0" baseline="-8771" sz="1425" spc="292">
                <a:latin typeface="宋体"/>
                <a:cs typeface="宋体"/>
              </a:rPr>
              <a:t>500</a:t>
            </a:r>
            <a:r>
              <a:rPr dirty="0" baseline="-8771" sz="1425" spc="-562">
                <a:latin typeface="宋体"/>
                <a:cs typeface="宋体"/>
              </a:rPr>
              <a:t> </a:t>
            </a:r>
            <a:r>
              <a:rPr dirty="0" baseline="-8771" sz="1425" spc="592">
                <a:latin typeface="宋体"/>
                <a:cs typeface="宋体"/>
              </a:rPr>
              <a:t>mL</a:t>
            </a:r>
            <a:r>
              <a:rPr dirty="0" baseline="-8771" sz="1425" spc="-419">
                <a:latin typeface="宋体"/>
                <a:cs typeface="宋体"/>
              </a:rPr>
              <a:t> </a:t>
            </a:r>
            <a:r>
              <a:rPr dirty="0" sz="950" spc="95">
                <a:latin typeface="宋体"/>
                <a:cs typeface="宋体"/>
              </a:rPr>
              <a:t>盐酸加水稀释至</a:t>
            </a:r>
            <a:r>
              <a:rPr dirty="0" baseline="-8771" sz="1425" spc="367">
                <a:latin typeface="宋体"/>
                <a:cs typeface="宋体"/>
              </a:rPr>
              <a:t>1000</a:t>
            </a:r>
            <a:r>
              <a:rPr dirty="0" baseline="-8771" sz="1425" spc="-569">
                <a:latin typeface="宋体"/>
                <a:cs typeface="宋体"/>
              </a:rPr>
              <a:t> </a:t>
            </a:r>
            <a:r>
              <a:rPr dirty="0" baseline="-8771" sz="1425" spc="345">
                <a:latin typeface="宋体"/>
                <a:cs typeface="宋体"/>
              </a:rPr>
              <a:t>mL</a:t>
            </a:r>
            <a:r>
              <a:rPr dirty="0" baseline="2923" sz="1425" spc="345">
                <a:latin typeface="宋体"/>
                <a:cs typeface="宋体"/>
              </a:rPr>
              <a:t>,</a:t>
            </a:r>
            <a:r>
              <a:rPr dirty="0" sz="950" spc="95">
                <a:latin typeface="宋体"/>
                <a:cs typeface="宋体"/>
              </a:rPr>
              <a:t>混匀</a:t>
            </a:r>
            <a:r>
              <a:rPr dirty="0" baseline="2923" sz="1425" spc="30">
                <a:latin typeface="宋体"/>
                <a:cs typeface="宋体"/>
              </a:rPr>
              <a:t>。</a:t>
            </a:r>
            <a:endParaRPr baseline="2923" sz="1425">
              <a:latin typeface="宋体"/>
              <a:cs typeface="宋体"/>
            </a:endParaRPr>
          </a:p>
        </p:txBody>
      </p:sp>
      <p:sp>
        <p:nvSpPr>
          <p:cNvPr id="26" name="object 26"/>
          <p:cNvSpPr txBox="1"/>
          <p:nvPr/>
        </p:nvSpPr>
        <p:spPr>
          <a:xfrm>
            <a:off x="810898" y="7464074"/>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2</a:t>
            </a:r>
            <a:r>
              <a:rPr dirty="0" sz="950" spc="-420">
                <a:latin typeface="宋体"/>
                <a:cs typeface="宋体"/>
              </a:rPr>
              <a:t>.</a:t>
            </a:r>
            <a:r>
              <a:rPr dirty="0" sz="950" spc="335">
                <a:latin typeface="Arial Black"/>
                <a:cs typeface="Arial Black"/>
              </a:rPr>
              <a:t>2</a:t>
            </a:r>
            <a:endParaRPr sz="950">
              <a:latin typeface="Arial Black"/>
              <a:cs typeface="Arial Black"/>
            </a:endParaRPr>
          </a:p>
        </p:txBody>
      </p:sp>
      <p:sp>
        <p:nvSpPr>
          <p:cNvPr id="27" name="object 27"/>
          <p:cNvSpPr txBox="1"/>
          <p:nvPr/>
        </p:nvSpPr>
        <p:spPr>
          <a:xfrm>
            <a:off x="1232843" y="7448060"/>
            <a:ext cx="2595245"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冷冻剂</a:t>
            </a:r>
            <a:r>
              <a:rPr dirty="0" baseline="2923" sz="1425" spc="67">
                <a:latin typeface="宋体"/>
                <a:cs typeface="宋体"/>
              </a:rPr>
              <a:t>:</a:t>
            </a:r>
            <a:r>
              <a:rPr dirty="0" sz="950" spc="95">
                <a:latin typeface="宋体"/>
                <a:cs typeface="宋体"/>
              </a:rPr>
              <a:t>市售食盐与冰块按质量</a:t>
            </a:r>
            <a:r>
              <a:rPr dirty="0" baseline="-8771" sz="1425" spc="352">
                <a:latin typeface="宋体"/>
                <a:cs typeface="宋体"/>
              </a:rPr>
              <a:t>1∶3</a:t>
            </a:r>
            <a:r>
              <a:rPr dirty="0" sz="950" spc="95">
                <a:latin typeface="宋体"/>
                <a:cs typeface="宋体"/>
              </a:rPr>
              <a:t>混合</a:t>
            </a:r>
            <a:r>
              <a:rPr dirty="0" baseline="2923" sz="1425" spc="30">
                <a:latin typeface="宋体"/>
                <a:cs typeface="宋体"/>
              </a:rPr>
              <a:t>。</a:t>
            </a:r>
            <a:endParaRPr baseline="2923" sz="1425">
              <a:latin typeface="宋体"/>
              <a:cs typeface="宋体"/>
            </a:endParaRPr>
          </a:p>
        </p:txBody>
      </p:sp>
      <p:sp>
        <p:nvSpPr>
          <p:cNvPr id="28" name="object 28"/>
          <p:cNvSpPr txBox="1"/>
          <p:nvPr/>
        </p:nvSpPr>
        <p:spPr>
          <a:xfrm>
            <a:off x="810898" y="7664950"/>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2</a:t>
            </a:r>
            <a:r>
              <a:rPr dirty="0" sz="950" spc="-420">
                <a:latin typeface="宋体"/>
                <a:cs typeface="宋体"/>
              </a:rPr>
              <a:t>.</a:t>
            </a:r>
            <a:r>
              <a:rPr dirty="0" sz="950" spc="335">
                <a:latin typeface="Arial Black"/>
                <a:cs typeface="Arial Black"/>
              </a:rPr>
              <a:t>3</a:t>
            </a:r>
            <a:endParaRPr sz="950">
              <a:latin typeface="Arial Black"/>
              <a:cs typeface="Arial Black"/>
            </a:endParaRPr>
          </a:p>
        </p:txBody>
      </p:sp>
      <p:sp>
        <p:nvSpPr>
          <p:cNvPr id="29" name="object 29"/>
          <p:cNvSpPr txBox="1"/>
          <p:nvPr/>
        </p:nvSpPr>
        <p:spPr>
          <a:xfrm>
            <a:off x="1240234" y="7648935"/>
            <a:ext cx="5501005" cy="173355"/>
          </a:xfrm>
          <a:prstGeom prst="rect">
            <a:avLst/>
          </a:prstGeom>
        </p:spPr>
        <p:txBody>
          <a:bodyPr wrap="square" lIns="0" tIns="15240" rIns="0" bIns="0" rtlCol="0" vert="horz">
            <a:spAutoFit/>
          </a:bodyPr>
          <a:lstStyle/>
          <a:p>
            <a:pPr marL="38100">
              <a:lnSpc>
                <a:spcPct val="100000"/>
              </a:lnSpc>
              <a:spcBef>
                <a:spcPts val="120"/>
              </a:spcBef>
            </a:pPr>
            <a:r>
              <a:rPr dirty="0" sz="950" spc="155">
                <a:latin typeface="宋体"/>
                <a:cs typeface="宋体"/>
              </a:rPr>
              <a:t>氢氧化钠溶液</a:t>
            </a:r>
            <a:r>
              <a:rPr dirty="0" baseline="2923" sz="1425" spc="195">
                <a:latin typeface="宋体"/>
                <a:cs typeface="宋体"/>
              </a:rPr>
              <a:t>(</a:t>
            </a:r>
            <a:r>
              <a:rPr dirty="0" baseline="-8771" sz="1425" spc="195">
                <a:latin typeface="宋体"/>
                <a:cs typeface="宋体"/>
              </a:rPr>
              <a:t>500</a:t>
            </a:r>
            <a:r>
              <a:rPr dirty="0" baseline="-11695" sz="1425" spc="195">
                <a:latin typeface="宋体"/>
                <a:cs typeface="宋体"/>
              </a:rPr>
              <a:t>g</a:t>
            </a:r>
            <a:r>
              <a:rPr dirty="0" baseline="2923" sz="1425" spc="195">
                <a:latin typeface="宋体"/>
                <a:cs typeface="宋体"/>
              </a:rPr>
              <a:t>/</a:t>
            </a:r>
            <a:r>
              <a:rPr dirty="0" baseline="-8771" sz="1425" spc="195">
                <a:latin typeface="宋体"/>
                <a:cs typeface="宋体"/>
              </a:rPr>
              <a:t>L</a:t>
            </a:r>
            <a:r>
              <a:rPr dirty="0" baseline="2923" sz="1425" spc="195">
                <a:latin typeface="宋体"/>
                <a:cs typeface="宋体"/>
              </a:rPr>
              <a:t>):</a:t>
            </a:r>
            <a:r>
              <a:rPr dirty="0" sz="950" spc="155">
                <a:latin typeface="宋体"/>
                <a:cs typeface="宋体"/>
              </a:rPr>
              <a:t>称</a:t>
            </a:r>
            <a:r>
              <a:rPr dirty="0" sz="950" spc="175">
                <a:latin typeface="宋体"/>
                <a:cs typeface="宋体"/>
              </a:rPr>
              <a:t>取</a:t>
            </a:r>
            <a:r>
              <a:rPr dirty="0" baseline="-8771" sz="1425" spc="307">
                <a:latin typeface="宋体"/>
                <a:cs typeface="宋体"/>
              </a:rPr>
              <a:t>50</a:t>
            </a:r>
            <a:r>
              <a:rPr dirty="0" baseline="-11695" sz="1425" spc="307">
                <a:latin typeface="宋体"/>
                <a:cs typeface="宋体"/>
              </a:rPr>
              <a:t>g</a:t>
            </a:r>
            <a:r>
              <a:rPr dirty="0" baseline="-11695" sz="1425" spc="-525">
                <a:latin typeface="宋体"/>
                <a:cs typeface="宋体"/>
              </a:rPr>
              <a:t> </a:t>
            </a:r>
            <a:r>
              <a:rPr dirty="0" sz="950" spc="155">
                <a:latin typeface="宋体"/>
                <a:cs typeface="宋体"/>
              </a:rPr>
              <a:t>氢氧化</a:t>
            </a:r>
            <a:r>
              <a:rPr dirty="0" sz="950" spc="95">
                <a:latin typeface="宋体"/>
                <a:cs typeface="宋体"/>
              </a:rPr>
              <a:t>钠</a:t>
            </a:r>
            <a:r>
              <a:rPr dirty="0" baseline="2923" sz="1425" spc="187">
                <a:latin typeface="宋体"/>
                <a:cs typeface="宋体"/>
              </a:rPr>
              <a:t>,</a:t>
            </a:r>
            <a:r>
              <a:rPr dirty="0" sz="950" spc="155">
                <a:latin typeface="宋体"/>
                <a:cs typeface="宋体"/>
              </a:rPr>
              <a:t>溶</a:t>
            </a:r>
            <a:r>
              <a:rPr dirty="0" sz="950" spc="175">
                <a:latin typeface="宋体"/>
                <a:cs typeface="宋体"/>
              </a:rPr>
              <a:t>于</a:t>
            </a:r>
            <a:r>
              <a:rPr dirty="0" baseline="-8771" sz="1425" spc="405">
                <a:latin typeface="宋体"/>
                <a:cs typeface="宋体"/>
              </a:rPr>
              <a:t>50</a:t>
            </a:r>
            <a:r>
              <a:rPr dirty="0" baseline="-8771" sz="1425" spc="-457">
                <a:latin typeface="宋体"/>
                <a:cs typeface="宋体"/>
              </a:rPr>
              <a:t> </a:t>
            </a:r>
            <a:r>
              <a:rPr dirty="0" baseline="-8771" sz="1425" spc="592">
                <a:latin typeface="宋体"/>
                <a:cs typeface="宋体"/>
              </a:rPr>
              <a:t>mL</a:t>
            </a:r>
            <a:r>
              <a:rPr dirty="0" baseline="-8771" sz="1425" spc="-427">
                <a:latin typeface="宋体"/>
                <a:cs typeface="宋体"/>
              </a:rPr>
              <a:t> </a:t>
            </a:r>
            <a:r>
              <a:rPr dirty="0" sz="950" spc="155">
                <a:latin typeface="宋体"/>
                <a:cs typeface="宋体"/>
              </a:rPr>
              <a:t>水</a:t>
            </a:r>
            <a:r>
              <a:rPr dirty="0" sz="950" spc="95">
                <a:latin typeface="宋体"/>
                <a:cs typeface="宋体"/>
              </a:rPr>
              <a:t>中</a:t>
            </a:r>
            <a:r>
              <a:rPr dirty="0" baseline="2923" sz="1425" spc="187">
                <a:latin typeface="宋体"/>
                <a:cs typeface="宋体"/>
              </a:rPr>
              <a:t>,</a:t>
            </a:r>
            <a:r>
              <a:rPr dirty="0" sz="950" spc="155">
                <a:latin typeface="宋体"/>
                <a:cs typeface="宋体"/>
              </a:rPr>
              <a:t>冷却至室温</a:t>
            </a:r>
            <a:r>
              <a:rPr dirty="0" sz="950" spc="95">
                <a:latin typeface="宋体"/>
                <a:cs typeface="宋体"/>
              </a:rPr>
              <a:t>后</a:t>
            </a:r>
            <a:r>
              <a:rPr dirty="0" baseline="2923" sz="1425" spc="187">
                <a:latin typeface="宋体"/>
                <a:cs typeface="宋体"/>
              </a:rPr>
              <a:t>,</a:t>
            </a:r>
            <a:r>
              <a:rPr dirty="0" sz="950" spc="155">
                <a:latin typeface="宋体"/>
                <a:cs typeface="宋体"/>
              </a:rPr>
              <a:t>用水稀释</a:t>
            </a:r>
            <a:r>
              <a:rPr dirty="0" sz="950" spc="20">
                <a:latin typeface="宋体"/>
                <a:cs typeface="宋体"/>
              </a:rPr>
              <a:t>至</a:t>
            </a:r>
            <a:endParaRPr sz="950">
              <a:latin typeface="宋体"/>
              <a:cs typeface="宋体"/>
            </a:endParaRPr>
          </a:p>
        </p:txBody>
      </p:sp>
      <p:sp>
        <p:nvSpPr>
          <p:cNvPr id="30" name="object 30"/>
          <p:cNvSpPr txBox="1"/>
          <p:nvPr/>
        </p:nvSpPr>
        <p:spPr>
          <a:xfrm>
            <a:off x="785498" y="7865826"/>
            <a:ext cx="1007110" cy="173355"/>
          </a:xfrm>
          <a:prstGeom prst="rect">
            <a:avLst/>
          </a:prstGeom>
        </p:spPr>
        <p:txBody>
          <a:bodyPr wrap="square" lIns="0" tIns="15240" rIns="0" bIns="0" rtlCol="0" vert="horz">
            <a:spAutoFit/>
          </a:bodyPr>
          <a:lstStyle/>
          <a:p>
            <a:pPr marL="38100">
              <a:lnSpc>
                <a:spcPct val="100000"/>
              </a:lnSpc>
              <a:spcBef>
                <a:spcPts val="120"/>
              </a:spcBef>
            </a:pPr>
            <a:r>
              <a:rPr dirty="0" sz="950" spc="195">
                <a:latin typeface="宋体"/>
                <a:cs typeface="宋体"/>
              </a:rPr>
              <a:t>100</a:t>
            </a:r>
            <a:r>
              <a:rPr dirty="0" sz="950" spc="-395">
                <a:latin typeface="宋体"/>
                <a:cs typeface="宋体"/>
              </a:rPr>
              <a:t> </a:t>
            </a:r>
            <a:r>
              <a:rPr dirty="0" sz="950" spc="229">
                <a:latin typeface="宋体"/>
                <a:cs typeface="宋体"/>
              </a:rPr>
              <a:t>mL</a:t>
            </a:r>
            <a:r>
              <a:rPr dirty="0" baseline="8771" sz="1425" spc="345">
                <a:latin typeface="宋体"/>
                <a:cs typeface="宋体"/>
              </a:rPr>
              <a:t>,</a:t>
            </a:r>
            <a:r>
              <a:rPr dirty="0" baseline="8771" sz="1425" spc="142">
                <a:latin typeface="宋体"/>
                <a:cs typeface="宋体"/>
              </a:rPr>
              <a:t>混匀</a:t>
            </a:r>
            <a:r>
              <a:rPr dirty="0" baseline="8771" sz="1425" spc="30">
                <a:latin typeface="宋体"/>
                <a:cs typeface="宋体"/>
              </a:rPr>
              <a:t>。</a:t>
            </a:r>
            <a:endParaRPr baseline="8771" sz="1425">
              <a:latin typeface="宋体"/>
              <a:cs typeface="宋体"/>
            </a:endParaRPr>
          </a:p>
        </p:txBody>
      </p:sp>
      <p:sp>
        <p:nvSpPr>
          <p:cNvPr id="31" name="object 31"/>
          <p:cNvSpPr txBox="1"/>
          <p:nvPr/>
        </p:nvSpPr>
        <p:spPr>
          <a:xfrm>
            <a:off x="810898" y="8067933"/>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2</a:t>
            </a:r>
            <a:r>
              <a:rPr dirty="0" sz="950" spc="-420">
                <a:latin typeface="宋体"/>
                <a:cs typeface="宋体"/>
              </a:rPr>
              <a:t>.</a:t>
            </a:r>
            <a:r>
              <a:rPr dirty="0" sz="950" spc="335">
                <a:latin typeface="Arial Black"/>
                <a:cs typeface="Arial Black"/>
              </a:rPr>
              <a:t>4</a:t>
            </a:r>
            <a:endParaRPr sz="950">
              <a:latin typeface="Arial Black"/>
              <a:cs typeface="Arial Black"/>
            </a:endParaRPr>
          </a:p>
        </p:txBody>
      </p:sp>
      <p:sp>
        <p:nvSpPr>
          <p:cNvPr id="32" name="object 32"/>
          <p:cNvSpPr txBox="1"/>
          <p:nvPr/>
        </p:nvSpPr>
        <p:spPr>
          <a:xfrm>
            <a:off x="1232843" y="8050025"/>
            <a:ext cx="5508625" cy="175895"/>
          </a:xfrm>
          <a:prstGeom prst="rect">
            <a:avLst/>
          </a:prstGeom>
        </p:spPr>
        <p:txBody>
          <a:bodyPr wrap="square" lIns="0" tIns="17145" rIns="0" bIns="0" rtlCol="0" vert="horz">
            <a:spAutoFit/>
          </a:bodyPr>
          <a:lstStyle/>
          <a:p>
            <a:pPr marL="38100">
              <a:lnSpc>
                <a:spcPct val="100000"/>
              </a:lnSpc>
              <a:spcBef>
                <a:spcPts val="135"/>
              </a:spcBef>
            </a:pPr>
            <a:r>
              <a:rPr dirty="0" sz="950" spc="95">
                <a:latin typeface="宋体"/>
                <a:cs typeface="宋体"/>
              </a:rPr>
              <a:t>柠檬酸</a:t>
            </a:r>
            <a:r>
              <a:rPr dirty="0" sz="950" spc="114">
                <a:latin typeface="宋体"/>
                <a:cs typeface="宋体"/>
              </a:rPr>
              <a:t>钠</a:t>
            </a:r>
            <a:r>
              <a:rPr dirty="0" sz="950" spc="165">
                <a:latin typeface="宋体"/>
                <a:cs typeface="宋体"/>
              </a:rPr>
              <a:t>缓冲溶</a:t>
            </a:r>
            <a:r>
              <a:rPr dirty="0" sz="950" spc="155">
                <a:latin typeface="宋体"/>
                <a:cs typeface="宋体"/>
              </a:rPr>
              <a:t>液</a:t>
            </a:r>
            <a:r>
              <a:rPr dirty="0" baseline="2923" sz="1425" spc="232">
                <a:latin typeface="宋体"/>
                <a:cs typeface="宋体"/>
              </a:rPr>
              <a:t>[</a:t>
            </a:r>
            <a:r>
              <a:rPr dirty="0" baseline="-8771" sz="1425" spc="232">
                <a:latin typeface="Arial"/>
                <a:cs typeface="Arial"/>
              </a:rPr>
              <a:t>c</a:t>
            </a:r>
            <a:r>
              <a:rPr dirty="0" baseline="2923" sz="1425" spc="232">
                <a:latin typeface="宋体"/>
                <a:cs typeface="宋体"/>
              </a:rPr>
              <a:t>(</a:t>
            </a:r>
            <a:r>
              <a:rPr dirty="0" baseline="-8771" sz="1425" spc="232">
                <a:latin typeface="宋体"/>
                <a:cs typeface="宋体"/>
              </a:rPr>
              <a:t>Na</a:t>
            </a:r>
            <a:r>
              <a:rPr dirty="0" baseline="38888" sz="750" spc="232">
                <a:latin typeface="宋体"/>
                <a:cs typeface="宋体"/>
              </a:rPr>
              <a:t>+</a:t>
            </a:r>
            <a:r>
              <a:rPr dirty="0" baseline="38888" sz="750" spc="-52">
                <a:latin typeface="宋体"/>
                <a:cs typeface="宋体"/>
              </a:rPr>
              <a:t> </a:t>
            </a:r>
            <a:r>
              <a:rPr dirty="0" baseline="2923" sz="1425" spc="292">
                <a:latin typeface="宋体"/>
                <a:cs typeface="宋体"/>
              </a:rPr>
              <a:t>)</a:t>
            </a:r>
            <a:r>
              <a:rPr dirty="0" baseline="-8771" sz="1425" spc="292">
                <a:latin typeface="宋体"/>
                <a:cs typeface="宋体"/>
              </a:rPr>
              <a:t>=0.2</a:t>
            </a:r>
            <a:r>
              <a:rPr dirty="0" baseline="-8771" sz="1425" spc="-442">
                <a:latin typeface="宋体"/>
                <a:cs typeface="宋体"/>
              </a:rPr>
              <a:t> </a:t>
            </a:r>
            <a:r>
              <a:rPr dirty="0" baseline="-8771" sz="1425" spc="165">
                <a:latin typeface="宋体"/>
                <a:cs typeface="宋体"/>
              </a:rPr>
              <a:t>mol</a:t>
            </a:r>
            <a:r>
              <a:rPr dirty="0" baseline="2923" sz="1425" spc="165">
                <a:latin typeface="宋体"/>
                <a:cs typeface="宋体"/>
              </a:rPr>
              <a:t>/</a:t>
            </a:r>
            <a:r>
              <a:rPr dirty="0" baseline="-8771" sz="1425" spc="165">
                <a:latin typeface="宋体"/>
                <a:cs typeface="宋体"/>
              </a:rPr>
              <a:t>L</a:t>
            </a:r>
            <a:r>
              <a:rPr dirty="0" baseline="2923" sz="1425" spc="165">
                <a:latin typeface="宋体"/>
                <a:cs typeface="宋体"/>
              </a:rPr>
              <a:t>]:</a:t>
            </a:r>
            <a:r>
              <a:rPr dirty="0" sz="950" spc="165">
                <a:latin typeface="宋体"/>
                <a:cs typeface="宋体"/>
              </a:rPr>
              <a:t>称</a:t>
            </a:r>
            <a:r>
              <a:rPr dirty="0" sz="950" spc="175">
                <a:latin typeface="宋体"/>
                <a:cs typeface="宋体"/>
              </a:rPr>
              <a:t>取</a:t>
            </a:r>
            <a:r>
              <a:rPr dirty="0" baseline="-8771" sz="1425" spc="300">
                <a:latin typeface="宋体"/>
                <a:cs typeface="宋体"/>
              </a:rPr>
              <a:t>19.6</a:t>
            </a:r>
            <a:r>
              <a:rPr dirty="0" baseline="-11695" sz="1425" spc="300">
                <a:latin typeface="宋体"/>
                <a:cs typeface="宋体"/>
              </a:rPr>
              <a:t>g</a:t>
            </a:r>
            <a:r>
              <a:rPr dirty="0" baseline="-11695" sz="1425" spc="-509">
                <a:latin typeface="宋体"/>
                <a:cs typeface="宋体"/>
              </a:rPr>
              <a:t> </a:t>
            </a:r>
            <a:r>
              <a:rPr dirty="0" sz="950" spc="165">
                <a:latin typeface="宋体"/>
                <a:cs typeface="宋体"/>
              </a:rPr>
              <a:t>柠檬酸钠加</a:t>
            </a:r>
            <a:r>
              <a:rPr dirty="0" sz="950" spc="175">
                <a:latin typeface="宋体"/>
                <a:cs typeface="宋体"/>
              </a:rPr>
              <a:t>入</a:t>
            </a:r>
            <a:r>
              <a:rPr dirty="0" baseline="-8771" sz="1425" spc="292">
                <a:latin typeface="宋体"/>
                <a:cs typeface="宋体"/>
              </a:rPr>
              <a:t>500</a:t>
            </a:r>
            <a:r>
              <a:rPr dirty="0" baseline="-8771" sz="1425" spc="-442">
                <a:latin typeface="宋体"/>
                <a:cs typeface="宋体"/>
              </a:rPr>
              <a:t> </a:t>
            </a:r>
            <a:r>
              <a:rPr dirty="0" baseline="-8771" sz="1425" spc="592">
                <a:latin typeface="宋体"/>
                <a:cs typeface="宋体"/>
              </a:rPr>
              <a:t>mL</a:t>
            </a:r>
            <a:r>
              <a:rPr dirty="0" baseline="-8771" sz="1425" spc="-412">
                <a:latin typeface="宋体"/>
                <a:cs typeface="宋体"/>
              </a:rPr>
              <a:t> </a:t>
            </a:r>
            <a:r>
              <a:rPr dirty="0" sz="950" spc="165">
                <a:latin typeface="宋体"/>
                <a:cs typeface="宋体"/>
              </a:rPr>
              <a:t>水溶</a:t>
            </a:r>
            <a:r>
              <a:rPr dirty="0" sz="950" spc="95">
                <a:latin typeface="宋体"/>
                <a:cs typeface="宋体"/>
              </a:rPr>
              <a:t>解</a:t>
            </a:r>
            <a:r>
              <a:rPr dirty="0" baseline="2923" sz="1425" spc="187">
                <a:latin typeface="宋体"/>
                <a:cs typeface="宋体"/>
              </a:rPr>
              <a:t>,</a:t>
            </a:r>
            <a:r>
              <a:rPr dirty="0" sz="950" spc="165">
                <a:latin typeface="宋体"/>
                <a:cs typeface="宋体"/>
              </a:rPr>
              <a:t>加</a:t>
            </a:r>
            <a:r>
              <a:rPr dirty="0" sz="950" spc="20">
                <a:latin typeface="宋体"/>
                <a:cs typeface="宋体"/>
              </a:rPr>
              <a:t>入</a:t>
            </a:r>
            <a:endParaRPr sz="950">
              <a:latin typeface="宋体"/>
              <a:cs typeface="宋体"/>
            </a:endParaRPr>
          </a:p>
        </p:txBody>
      </p:sp>
      <p:sp>
        <p:nvSpPr>
          <p:cNvPr id="33" name="object 33"/>
          <p:cNvSpPr txBox="1"/>
          <p:nvPr/>
        </p:nvSpPr>
        <p:spPr>
          <a:xfrm>
            <a:off x="772798" y="8185012"/>
            <a:ext cx="5981700" cy="459740"/>
          </a:xfrm>
          <a:prstGeom prst="rect">
            <a:avLst/>
          </a:prstGeom>
        </p:spPr>
        <p:txBody>
          <a:bodyPr wrap="square" lIns="0" tIns="83820" rIns="0" bIns="0" rtlCol="0" vert="horz">
            <a:spAutoFit/>
          </a:bodyPr>
          <a:lstStyle/>
          <a:p>
            <a:pPr marL="50800">
              <a:lnSpc>
                <a:spcPct val="100000"/>
              </a:lnSpc>
              <a:spcBef>
                <a:spcPts val="660"/>
              </a:spcBef>
            </a:pPr>
            <a:r>
              <a:rPr dirty="0" baseline="-8771" sz="1425" spc="157">
                <a:latin typeface="宋体"/>
                <a:cs typeface="宋体"/>
              </a:rPr>
              <a:t>16.5</a:t>
            </a:r>
            <a:r>
              <a:rPr dirty="0" baseline="-8771" sz="1425" spc="-562">
                <a:latin typeface="宋体"/>
                <a:cs typeface="宋体"/>
              </a:rPr>
              <a:t> </a:t>
            </a:r>
            <a:r>
              <a:rPr dirty="0" baseline="-8771" sz="1425" spc="487">
                <a:latin typeface="宋体"/>
                <a:cs typeface="宋体"/>
              </a:rPr>
              <a:t>mL</a:t>
            </a:r>
            <a:r>
              <a:rPr dirty="0" sz="950" spc="95">
                <a:latin typeface="宋体"/>
                <a:cs typeface="宋体"/>
              </a:rPr>
              <a:t>盐酸</a:t>
            </a:r>
            <a:r>
              <a:rPr dirty="0" baseline="2923" sz="1425" spc="67">
                <a:latin typeface="宋体"/>
                <a:cs typeface="宋体"/>
              </a:rPr>
              <a:t>,</a:t>
            </a:r>
            <a:r>
              <a:rPr dirty="0" sz="950" spc="95">
                <a:latin typeface="宋体"/>
                <a:cs typeface="宋体"/>
              </a:rPr>
              <a:t>用水稀释至</a:t>
            </a:r>
            <a:r>
              <a:rPr dirty="0" baseline="-8771" sz="1425" spc="367">
                <a:latin typeface="宋体"/>
                <a:cs typeface="宋体"/>
              </a:rPr>
              <a:t>1000</a:t>
            </a:r>
            <a:r>
              <a:rPr dirty="0" baseline="-8771" sz="1425" spc="-555">
                <a:latin typeface="宋体"/>
                <a:cs typeface="宋体"/>
              </a:rPr>
              <a:t> </a:t>
            </a:r>
            <a:r>
              <a:rPr dirty="0" baseline="-8771" sz="1425" spc="345">
                <a:latin typeface="宋体"/>
                <a:cs typeface="宋体"/>
              </a:rPr>
              <a:t>mL</a:t>
            </a:r>
            <a:r>
              <a:rPr dirty="0" baseline="2923" sz="1425" spc="345">
                <a:latin typeface="宋体"/>
                <a:cs typeface="宋体"/>
              </a:rPr>
              <a:t>,</a:t>
            </a:r>
            <a:r>
              <a:rPr dirty="0" sz="950" spc="95">
                <a:latin typeface="宋体"/>
                <a:cs typeface="宋体"/>
              </a:rPr>
              <a:t>混匀</a:t>
            </a:r>
            <a:r>
              <a:rPr dirty="0" baseline="2923" sz="1425" spc="67">
                <a:latin typeface="宋体"/>
                <a:cs typeface="宋体"/>
              </a:rPr>
              <a:t>,</a:t>
            </a:r>
            <a:r>
              <a:rPr dirty="0" sz="950" spc="95">
                <a:latin typeface="宋体"/>
                <a:cs typeface="宋体"/>
              </a:rPr>
              <a:t>用</a:t>
            </a:r>
            <a:r>
              <a:rPr dirty="0" baseline="-8771" sz="1425" spc="742">
                <a:latin typeface="宋体"/>
                <a:cs typeface="宋体"/>
              </a:rPr>
              <a:t>6</a:t>
            </a:r>
            <a:r>
              <a:rPr dirty="0" baseline="-8771" sz="1425" spc="-547">
                <a:latin typeface="宋体"/>
                <a:cs typeface="宋体"/>
              </a:rPr>
              <a:t> </a:t>
            </a:r>
            <a:r>
              <a:rPr dirty="0" baseline="-8771" sz="1425" spc="209">
                <a:latin typeface="宋体"/>
                <a:cs typeface="宋体"/>
              </a:rPr>
              <a:t>mol</a:t>
            </a:r>
            <a:r>
              <a:rPr dirty="0" baseline="2923" sz="1425" spc="209">
                <a:latin typeface="宋体"/>
                <a:cs typeface="宋体"/>
              </a:rPr>
              <a:t>/</a:t>
            </a:r>
            <a:r>
              <a:rPr dirty="0" baseline="-8771" sz="1425" spc="209">
                <a:latin typeface="宋体"/>
                <a:cs typeface="宋体"/>
              </a:rPr>
              <a:t>L</a:t>
            </a:r>
            <a:r>
              <a:rPr dirty="0" baseline="-8771" sz="1425" spc="-480">
                <a:latin typeface="宋体"/>
                <a:cs typeface="宋体"/>
              </a:rPr>
              <a:t> </a:t>
            </a:r>
            <a:r>
              <a:rPr dirty="0" sz="950" spc="125">
                <a:latin typeface="宋体"/>
                <a:cs typeface="宋体"/>
              </a:rPr>
              <a:t>盐酸溶液或</a:t>
            </a:r>
            <a:r>
              <a:rPr dirty="0" baseline="-8771" sz="1425" spc="307">
                <a:latin typeface="宋体"/>
                <a:cs typeface="宋体"/>
              </a:rPr>
              <a:t>500</a:t>
            </a:r>
            <a:r>
              <a:rPr dirty="0" baseline="-11695" sz="1425" spc="307">
                <a:latin typeface="宋体"/>
                <a:cs typeface="宋体"/>
              </a:rPr>
              <a:t>g</a:t>
            </a:r>
            <a:r>
              <a:rPr dirty="0" baseline="2923" sz="1425" spc="307">
                <a:latin typeface="宋体"/>
                <a:cs typeface="宋体"/>
              </a:rPr>
              <a:t>/</a:t>
            </a:r>
            <a:r>
              <a:rPr dirty="0" baseline="-8771" sz="1425" spc="307">
                <a:latin typeface="宋体"/>
                <a:cs typeface="宋体"/>
              </a:rPr>
              <a:t>L</a:t>
            </a:r>
            <a:r>
              <a:rPr dirty="0" baseline="-8771" sz="1425" spc="-487">
                <a:latin typeface="宋体"/>
                <a:cs typeface="宋体"/>
              </a:rPr>
              <a:t> </a:t>
            </a:r>
            <a:r>
              <a:rPr dirty="0" sz="950" spc="125">
                <a:latin typeface="宋体"/>
                <a:cs typeface="宋体"/>
              </a:rPr>
              <a:t>氢氧化钠溶液调</a:t>
            </a:r>
            <a:r>
              <a:rPr dirty="0" sz="950" spc="165">
                <a:latin typeface="宋体"/>
                <a:cs typeface="宋体"/>
              </a:rPr>
              <a:t>节</a:t>
            </a:r>
            <a:r>
              <a:rPr dirty="0" baseline="-11695" sz="1425" spc="555">
                <a:latin typeface="宋体"/>
                <a:cs typeface="宋体"/>
              </a:rPr>
              <a:t>p</a:t>
            </a:r>
            <a:r>
              <a:rPr dirty="0" baseline="-8771" sz="1425" spc="555">
                <a:latin typeface="宋体"/>
                <a:cs typeface="宋体"/>
              </a:rPr>
              <a:t>H</a:t>
            </a:r>
            <a:r>
              <a:rPr dirty="0" baseline="-8771" sz="1425" spc="-315">
                <a:latin typeface="宋体"/>
                <a:cs typeface="宋体"/>
              </a:rPr>
              <a:t> </a:t>
            </a:r>
            <a:r>
              <a:rPr dirty="0" sz="950" spc="20">
                <a:latin typeface="宋体"/>
                <a:cs typeface="宋体"/>
              </a:rPr>
              <a:t>至</a:t>
            </a:r>
            <a:endParaRPr sz="950">
              <a:latin typeface="宋体"/>
              <a:cs typeface="宋体"/>
            </a:endParaRPr>
          </a:p>
          <a:p>
            <a:pPr marL="50800">
              <a:lnSpc>
                <a:spcPct val="100000"/>
              </a:lnSpc>
              <a:spcBef>
                <a:spcPts val="570"/>
              </a:spcBef>
            </a:pPr>
            <a:r>
              <a:rPr dirty="0" sz="950" spc="65">
                <a:latin typeface="宋体"/>
                <a:cs typeface="宋体"/>
              </a:rPr>
              <a:t>2.2</a:t>
            </a:r>
            <a:r>
              <a:rPr dirty="0" baseline="8771" sz="1425" spc="30">
                <a:latin typeface="宋体"/>
                <a:cs typeface="宋体"/>
              </a:rPr>
              <a:t>。</a:t>
            </a:r>
            <a:endParaRPr baseline="8771" sz="1425">
              <a:latin typeface="宋体"/>
              <a:cs typeface="宋体"/>
            </a:endParaRPr>
          </a:p>
        </p:txBody>
      </p:sp>
      <p:sp>
        <p:nvSpPr>
          <p:cNvPr id="34" name="object 34"/>
          <p:cNvSpPr txBox="1"/>
          <p:nvPr/>
        </p:nvSpPr>
        <p:spPr>
          <a:xfrm>
            <a:off x="810898" y="8670549"/>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2</a:t>
            </a:r>
            <a:r>
              <a:rPr dirty="0" sz="950" spc="-420">
                <a:latin typeface="宋体"/>
                <a:cs typeface="宋体"/>
              </a:rPr>
              <a:t>.</a:t>
            </a:r>
            <a:r>
              <a:rPr dirty="0" sz="950" spc="335">
                <a:latin typeface="Arial Black"/>
                <a:cs typeface="Arial Black"/>
              </a:rPr>
              <a:t>5</a:t>
            </a:r>
            <a:endParaRPr sz="950">
              <a:latin typeface="Arial Black"/>
              <a:cs typeface="Arial Black"/>
            </a:endParaRPr>
          </a:p>
        </p:txBody>
      </p:sp>
      <p:sp>
        <p:nvSpPr>
          <p:cNvPr id="35" name="object 35"/>
          <p:cNvSpPr txBox="1"/>
          <p:nvPr/>
        </p:nvSpPr>
        <p:spPr>
          <a:xfrm>
            <a:off x="810898" y="8871412"/>
            <a:ext cx="363220" cy="774700"/>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2</a:t>
            </a:r>
            <a:r>
              <a:rPr dirty="0" sz="950" spc="-420">
                <a:latin typeface="宋体"/>
                <a:cs typeface="宋体"/>
              </a:rPr>
              <a:t>.</a:t>
            </a:r>
            <a:r>
              <a:rPr dirty="0" sz="950" spc="335">
                <a:latin typeface="Arial Black"/>
                <a:cs typeface="Arial Black"/>
              </a:rPr>
              <a:t>6</a:t>
            </a:r>
            <a:endParaRPr sz="950">
              <a:latin typeface="Arial Black"/>
              <a:cs typeface="Arial Black"/>
            </a:endParaRPr>
          </a:p>
          <a:p>
            <a:pPr marL="12700">
              <a:lnSpc>
                <a:spcPct val="100000"/>
              </a:lnSpc>
              <a:spcBef>
                <a:spcPts val="1235"/>
              </a:spcBef>
            </a:pPr>
            <a:r>
              <a:rPr dirty="0" sz="950" spc="20">
                <a:latin typeface="Arial Black"/>
                <a:cs typeface="Arial Black"/>
              </a:rPr>
              <a:t>3</a:t>
            </a:r>
            <a:r>
              <a:rPr dirty="0" sz="950" spc="20">
                <a:latin typeface="宋体"/>
                <a:cs typeface="宋体"/>
              </a:rPr>
              <a:t>.</a:t>
            </a:r>
            <a:r>
              <a:rPr dirty="0" sz="950" spc="20">
                <a:latin typeface="Arial Black"/>
                <a:cs typeface="Arial Black"/>
              </a:rPr>
              <a:t>3</a:t>
            </a:r>
            <a:endParaRPr sz="950">
              <a:latin typeface="Arial Black"/>
              <a:cs typeface="Arial Black"/>
            </a:endParaRPr>
          </a:p>
          <a:p>
            <a:pPr marL="12700">
              <a:lnSpc>
                <a:spcPct val="100000"/>
              </a:lnSpc>
              <a:spcBef>
                <a:spcPts val="1220"/>
              </a:spcBef>
            </a:pPr>
            <a:r>
              <a:rPr dirty="0" sz="950" spc="150">
                <a:latin typeface="Arial Black"/>
                <a:cs typeface="Arial Black"/>
              </a:rPr>
              <a:t>3</a:t>
            </a:r>
            <a:r>
              <a:rPr dirty="0" sz="950" spc="-420">
                <a:latin typeface="宋体"/>
                <a:cs typeface="宋体"/>
              </a:rPr>
              <a:t>.</a:t>
            </a:r>
            <a:r>
              <a:rPr dirty="0" sz="950" spc="150">
                <a:latin typeface="Arial Black"/>
                <a:cs typeface="Arial Black"/>
              </a:rPr>
              <a:t>3</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36" name="object 36"/>
          <p:cNvSpPr txBox="1"/>
          <p:nvPr/>
        </p:nvSpPr>
        <p:spPr>
          <a:xfrm>
            <a:off x="1125629" y="8601560"/>
            <a:ext cx="4243705" cy="1028700"/>
          </a:xfrm>
          <a:prstGeom prst="rect">
            <a:avLst/>
          </a:prstGeom>
        </p:spPr>
        <p:txBody>
          <a:bodyPr wrap="square" lIns="0" tIns="12065" rIns="0" bIns="0" rtlCol="0" vert="horz">
            <a:spAutoFit/>
          </a:bodyPr>
          <a:lstStyle/>
          <a:p>
            <a:pPr marL="144780" marR="55880">
              <a:lnSpc>
                <a:spcPct val="138700"/>
              </a:lnSpc>
              <a:spcBef>
                <a:spcPts val="95"/>
              </a:spcBef>
            </a:pPr>
            <a:r>
              <a:rPr dirty="0" sz="950" spc="95">
                <a:latin typeface="宋体"/>
                <a:cs typeface="宋体"/>
              </a:rPr>
              <a:t>不</a:t>
            </a:r>
            <a:r>
              <a:rPr dirty="0" sz="950" spc="135">
                <a:latin typeface="宋体"/>
                <a:cs typeface="宋体"/>
              </a:rPr>
              <a:t>同</a:t>
            </a:r>
            <a:r>
              <a:rPr dirty="0" baseline="-11695" sz="1425" spc="555">
                <a:latin typeface="宋体"/>
                <a:cs typeface="宋体"/>
              </a:rPr>
              <a:t>p</a:t>
            </a:r>
            <a:r>
              <a:rPr dirty="0" baseline="-8771" sz="1425" spc="555">
                <a:latin typeface="宋体"/>
                <a:cs typeface="宋体"/>
              </a:rPr>
              <a:t>H</a:t>
            </a:r>
            <a:r>
              <a:rPr dirty="0" baseline="-8771" sz="1425" spc="-442">
                <a:latin typeface="宋体"/>
                <a:cs typeface="宋体"/>
              </a:rPr>
              <a:t> </a:t>
            </a:r>
            <a:r>
              <a:rPr dirty="0" sz="950" spc="95">
                <a:latin typeface="宋体"/>
                <a:cs typeface="宋体"/>
              </a:rPr>
              <a:t>和离子强度的洗脱用缓冲溶液</a:t>
            </a:r>
            <a:r>
              <a:rPr dirty="0" baseline="2923" sz="1425" spc="67">
                <a:latin typeface="宋体"/>
                <a:cs typeface="宋体"/>
              </a:rPr>
              <a:t>:</a:t>
            </a:r>
            <a:r>
              <a:rPr dirty="0" sz="950" spc="95">
                <a:latin typeface="宋体"/>
                <a:cs typeface="宋体"/>
              </a:rPr>
              <a:t>参照仪器说明书配制或购买</a:t>
            </a:r>
            <a:r>
              <a:rPr dirty="0" baseline="2923" sz="1425" spc="30">
                <a:latin typeface="宋体"/>
                <a:cs typeface="宋体"/>
              </a:rPr>
              <a:t>。 </a:t>
            </a:r>
            <a:r>
              <a:rPr dirty="0" sz="950" spc="95">
                <a:latin typeface="宋体"/>
                <a:cs typeface="宋体"/>
              </a:rPr>
              <a:t>茚三酮溶液</a:t>
            </a:r>
            <a:r>
              <a:rPr dirty="0" baseline="2923" sz="1425" spc="67">
                <a:latin typeface="宋体"/>
                <a:cs typeface="宋体"/>
              </a:rPr>
              <a:t>:</a:t>
            </a:r>
            <a:r>
              <a:rPr dirty="0" sz="950" spc="95">
                <a:latin typeface="宋体"/>
                <a:cs typeface="宋体"/>
              </a:rPr>
              <a:t>参照仪器说明书配制或购买</a:t>
            </a:r>
            <a:r>
              <a:rPr dirty="0" baseline="2923" sz="1425" spc="30">
                <a:latin typeface="宋体"/>
                <a:cs typeface="宋体"/>
              </a:rPr>
              <a:t>。</a:t>
            </a:r>
            <a:endParaRPr baseline="2923" sz="1425">
              <a:latin typeface="宋体"/>
              <a:cs typeface="宋体"/>
            </a:endParaRPr>
          </a:p>
          <a:p>
            <a:pPr marL="38100">
              <a:lnSpc>
                <a:spcPct val="100000"/>
              </a:lnSpc>
              <a:spcBef>
                <a:spcPts val="1235"/>
              </a:spcBef>
            </a:pPr>
            <a:r>
              <a:rPr dirty="0" sz="950" spc="95">
                <a:latin typeface="宋体"/>
                <a:cs typeface="宋体"/>
              </a:rPr>
              <a:t>标准</a:t>
            </a:r>
            <a:r>
              <a:rPr dirty="0" sz="950" spc="20">
                <a:latin typeface="宋体"/>
                <a:cs typeface="宋体"/>
              </a:rPr>
              <a:t>品</a:t>
            </a:r>
            <a:endParaRPr sz="950">
              <a:latin typeface="宋体"/>
              <a:cs typeface="宋体"/>
            </a:endParaRPr>
          </a:p>
          <a:p>
            <a:pPr>
              <a:lnSpc>
                <a:spcPct val="100000"/>
              </a:lnSpc>
            </a:pPr>
            <a:endParaRPr sz="950">
              <a:latin typeface="宋体"/>
              <a:cs typeface="宋体"/>
            </a:endParaRPr>
          </a:p>
          <a:p>
            <a:pPr marL="144780">
              <a:lnSpc>
                <a:spcPct val="100000"/>
              </a:lnSpc>
              <a:spcBef>
                <a:spcPts val="5"/>
              </a:spcBef>
            </a:pPr>
            <a:r>
              <a:rPr dirty="0" sz="950" spc="95">
                <a:latin typeface="宋体"/>
                <a:cs typeface="宋体"/>
              </a:rPr>
              <a:t>混合氨基酸标准溶液</a:t>
            </a:r>
            <a:r>
              <a:rPr dirty="0" baseline="2923" sz="1425" spc="67">
                <a:latin typeface="宋体"/>
                <a:cs typeface="宋体"/>
              </a:rPr>
              <a:t>:</a:t>
            </a:r>
            <a:r>
              <a:rPr dirty="0" sz="950" spc="95">
                <a:latin typeface="宋体"/>
                <a:cs typeface="宋体"/>
              </a:rPr>
              <a:t>经国家认证并授予标准物质证书的标准溶液</a:t>
            </a:r>
            <a:r>
              <a:rPr dirty="0" baseline="2923" sz="1425" spc="30">
                <a:latin typeface="宋体"/>
                <a:cs typeface="宋体"/>
              </a:rPr>
              <a:t>。</a:t>
            </a:r>
            <a:endParaRPr baseline="2923" sz="1425">
              <a:latin typeface="宋体"/>
              <a:cs typeface="宋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 name="object 43"/>
          <p:cNvSpPr txBox="1">
            <a:spLocks noGrp="1"/>
          </p:cNvSpPr>
          <p:nvPr>
            <p:ph type="sldNum" idx="7" sz="quarter"/>
          </p:nvPr>
        </p:nvSpPr>
        <p:spPr>
          <a:prstGeom prst="rect"/>
        </p:spPr>
        <p:txBody>
          <a:bodyPr wrap="square" lIns="0" tIns="50800" rIns="0" bIns="0" rtlCol="0" vert="horz">
            <a:spAutoFit/>
          </a:bodyPr>
          <a:lstStyle/>
          <a:p>
            <a:pPr marL="38100">
              <a:lnSpc>
                <a:spcPct val="100000"/>
              </a:lnSpc>
              <a:spcBef>
                <a:spcPts val="400"/>
              </a:spcBef>
            </a:pPr>
            <a:r>
              <a:rPr dirty="0" spc="420"/>
              <a:t>2</a:t>
            </a:r>
          </a:p>
        </p:txBody>
      </p:sp>
      <p:sp>
        <p:nvSpPr>
          <p:cNvPr id="2" name="object 2"/>
          <p:cNvSpPr txBox="1"/>
          <p:nvPr/>
        </p:nvSpPr>
        <p:spPr>
          <a:xfrm>
            <a:off x="5511549" y="776139"/>
            <a:ext cx="1263015" cy="173355"/>
          </a:xfrm>
          <a:prstGeom prst="rect">
            <a:avLst/>
          </a:prstGeom>
        </p:spPr>
        <p:txBody>
          <a:bodyPr wrap="square" lIns="0" tIns="15240" rIns="0" bIns="0" rtlCol="0" vert="horz">
            <a:spAutoFit/>
          </a:bodyPr>
          <a:lstStyle/>
          <a:p>
            <a:pPr marL="38100">
              <a:lnSpc>
                <a:spcPct val="100000"/>
              </a:lnSpc>
              <a:spcBef>
                <a:spcPts val="120"/>
              </a:spcBef>
            </a:pPr>
            <a:r>
              <a:rPr dirty="0" sz="950" spc="140">
                <a:latin typeface="Arial"/>
                <a:cs typeface="Arial"/>
              </a:rPr>
              <a:t>GB</a:t>
            </a:r>
            <a:r>
              <a:rPr dirty="0" sz="950" spc="-17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p:txBody>
      </p:sp>
      <p:sp>
        <p:nvSpPr>
          <p:cNvPr id="3" name="object 3"/>
          <p:cNvSpPr txBox="1"/>
          <p:nvPr/>
        </p:nvSpPr>
        <p:spPr>
          <a:xfrm>
            <a:off x="785498" y="1073142"/>
            <a:ext cx="3075940" cy="173355"/>
          </a:xfrm>
          <a:prstGeom prst="rect">
            <a:avLst/>
          </a:prstGeom>
        </p:spPr>
        <p:txBody>
          <a:bodyPr wrap="square" lIns="0" tIns="15240" rIns="0" bIns="0" rtlCol="0" vert="horz">
            <a:spAutoFit/>
          </a:bodyPr>
          <a:lstStyle/>
          <a:p>
            <a:pPr marL="38100">
              <a:lnSpc>
                <a:spcPct val="100000"/>
              </a:lnSpc>
              <a:spcBef>
                <a:spcPts val="120"/>
              </a:spcBef>
            </a:pPr>
            <a:r>
              <a:rPr dirty="0" baseline="-8771" sz="1425" spc="-60">
                <a:latin typeface="Arial Black"/>
                <a:cs typeface="Arial Black"/>
              </a:rPr>
              <a:t>3</a:t>
            </a:r>
            <a:r>
              <a:rPr dirty="0" baseline="-8771" sz="1425" spc="-60">
                <a:latin typeface="宋体"/>
                <a:cs typeface="宋体"/>
              </a:rPr>
              <a:t>.</a:t>
            </a:r>
            <a:r>
              <a:rPr dirty="0" baseline="-8771" sz="1425" spc="-60">
                <a:latin typeface="Arial Black"/>
                <a:cs typeface="Arial Black"/>
              </a:rPr>
              <a:t>3</a:t>
            </a:r>
            <a:r>
              <a:rPr dirty="0" baseline="-8771" sz="1425" spc="-60">
                <a:latin typeface="宋体"/>
                <a:cs typeface="宋体"/>
              </a:rPr>
              <a:t>.</a:t>
            </a:r>
            <a:r>
              <a:rPr dirty="0" baseline="-8771" sz="1425" spc="-60">
                <a:latin typeface="Arial Black"/>
                <a:cs typeface="Arial Black"/>
              </a:rPr>
              <a:t>2</a:t>
            </a:r>
            <a:r>
              <a:rPr dirty="0" baseline="-8771" sz="1425" spc="337">
                <a:latin typeface="Arial Black"/>
                <a:cs typeface="Arial Black"/>
              </a:rPr>
              <a:t> </a:t>
            </a:r>
            <a:r>
              <a:rPr dirty="0" baseline="-8771" sz="1425" spc="457">
                <a:latin typeface="宋体"/>
                <a:cs typeface="宋体"/>
              </a:rPr>
              <a:t>16</a:t>
            </a:r>
            <a:r>
              <a:rPr dirty="0" sz="950" spc="95">
                <a:latin typeface="宋体"/>
                <a:cs typeface="宋体"/>
              </a:rPr>
              <a:t>种单个氨基酸标准品</a:t>
            </a:r>
            <a:r>
              <a:rPr dirty="0" baseline="2923" sz="1425" spc="67">
                <a:latin typeface="宋体"/>
                <a:cs typeface="宋体"/>
              </a:rPr>
              <a:t>:</a:t>
            </a:r>
            <a:r>
              <a:rPr dirty="0" sz="950" spc="95">
                <a:latin typeface="宋体"/>
                <a:cs typeface="宋体"/>
              </a:rPr>
              <a:t>固体</a:t>
            </a:r>
            <a:r>
              <a:rPr dirty="0" baseline="2923" sz="1425" spc="67">
                <a:latin typeface="宋体"/>
                <a:cs typeface="宋体"/>
              </a:rPr>
              <a:t>,</a:t>
            </a:r>
            <a:r>
              <a:rPr dirty="0" sz="950" spc="95">
                <a:latin typeface="宋体"/>
                <a:cs typeface="宋体"/>
              </a:rPr>
              <a:t>纯度</a:t>
            </a:r>
            <a:r>
              <a:rPr dirty="0" baseline="-8771" sz="1425" spc="284">
                <a:latin typeface="宋体"/>
                <a:cs typeface="宋体"/>
              </a:rPr>
              <a:t>≥98%</a:t>
            </a:r>
            <a:r>
              <a:rPr dirty="0" baseline="2923" sz="1425" spc="30">
                <a:latin typeface="宋体"/>
                <a:cs typeface="宋体"/>
              </a:rPr>
              <a:t>。</a:t>
            </a:r>
            <a:endParaRPr baseline="2923" sz="1425">
              <a:latin typeface="宋体"/>
              <a:cs typeface="宋体"/>
            </a:endParaRPr>
          </a:p>
        </p:txBody>
      </p:sp>
      <p:sp>
        <p:nvSpPr>
          <p:cNvPr id="4" name="object 4"/>
          <p:cNvSpPr txBox="1"/>
          <p:nvPr/>
        </p:nvSpPr>
        <p:spPr>
          <a:xfrm>
            <a:off x="810898" y="1386159"/>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335">
                <a:latin typeface="Arial Black"/>
                <a:cs typeface="Arial Black"/>
              </a:rPr>
              <a:t>4</a:t>
            </a:r>
            <a:endParaRPr sz="950">
              <a:latin typeface="Arial Black"/>
              <a:cs typeface="Arial Black"/>
            </a:endParaRPr>
          </a:p>
        </p:txBody>
      </p:sp>
      <p:sp>
        <p:nvSpPr>
          <p:cNvPr id="5" name="object 5"/>
          <p:cNvSpPr txBox="1"/>
          <p:nvPr/>
        </p:nvSpPr>
        <p:spPr>
          <a:xfrm>
            <a:off x="1151029" y="1370144"/>
            <a:ext cx="8147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标准溶液配</a:t>
            </a:r>
            <a:r>
              <a:rPr dirty="0" sz="950" spc="20">
                <a:latin typeface="宋体"/>
                <a:cs typeface="宋体"/>
              </a:rPr>
              <a:t>制</a:t>
            </a:r>
            <a:endParaRPr sz="950">
              <a:latin typeface="宋体"/>
              <a:cs typeface="宋体"/>
            </a:endParaRPr>
          </a:p>
        </p:txBody>
      </p:sp>
      <p:sp>
        <p:nvSpPr>
          <p:cNvPr id="6" name="object 6"/>
          <p:cNvSpPr txBox="1"/>
          <p:nvPr/>
        </p:nvSpPr>
        <p:spPr>
          <a:xfrm>
            <a:off x="810898" y="1685612"/>
            <a:ext cx="36195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30">
                <a:latin typeface="宋体"/>
                <a:cs typeface="宋体"/>
              </a:rPr>
              <a:t>.</a:t>
            </a:r>
            <a:r>
              <a:rPr dirty="0" sz="950" spc="150">
                <a:latin typeface="Arial Black"/>
                <a:cs typeface="Arial Black"/>
              </a:rPr>
              <a:t>4</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7" name="object 7"/>
          <p:cNvSpPr txBox="1"/>
          <p:nvPr/>
        </p:nvSpPr>
        <p:spPr>
          <a:xfrm>
            <a:off x="1231611" y="1669597"/>
            <a:ext cx="5509895"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混合氨基酸标准储备</a:t>
            </a:r>
            <a:r>
              <a:rPr dirty="0" sz="950" spc="75">
                <a:latin typeface="宋体"/>
                <a:cs typeface="宋体"/>
              </a:rPr>
              <a:t>液</a:t>
            </a:r>
            <a:r>
              <a:rPr dirty="0" baseline="2923" sz="1425" spc="150">
                <a:latin typeface="宋体"/>
                <a:cs typeface="宋体"/>
              </a:rPr>
              <a:t>(</a:t>
            </a:r>
            <a:r>
              <a:rPr dirty="0" baseline="-8771" sz="1425" spc="150">
                <a:latin typeface="宋体"/>
                <a:cs typeface="宋体"/>
              </a:rPr>
              <a:t>1</a:t>
            </a:r>
            <a:r>
              <a:rPr dirty="0" baseline="-17543" sz="1425" spc="150">
                <a:latin typeface="宋体"/>
                <a:cs typeface="宋体"/>
              </a:rPr>
              <a:t>μ</a:t>
            </a:r>
            <a:r>
              <a:rPr dirty="0" baseline="-8771" sz="1425" spc="150">
                <a:latin typeface="宋体"/>
                <a:cs typeface="宋体"/>
              </a:rPr>
              <a:t>mol</a:t>
            </a:r>
            <a:r>
              <a:rPr dirty="0" baseline="2923" sz="1425" spc="150">
                <a:latin typeface="宋体"/>
                <a:cs typeface="宋体"/>
              </a:rPr>
              <a:t>/</a:t>
            </a:r>
            <a:r>
              <a:rPr dirty="0" baseline="-8771" sz="1425" spc="150">
                <a:latin typeface="宋体"/>
                <a:cs typeface="宋体"/>
              </a:rPr>
              <a:t>mL</a:t>
            </a:r>
            <a:r>
              <a:rPr dirty="0" baseline="2923" sz="1425" spc="150">
                <a:latin typeface="宋体"/>
                <a:cs typeface="宋体"/>
              </a:rPr>
              <a:t>):</a:t>
            </a:r>
            <a:r>
              <a:rPr dirty="0" sz="950" spc="95">
                <a:latin typeface="宋体"/>
                <a:cs typeface="宋体"/>
              </a:rPr>
              <a:t>分</a:t>
            </a:r>
            <a:r>
              <a:rPr dirty="0" sz="950" spc="125">
                <a:latin typeface="宋体"/>
                <a:cs typeface="宋体"/>
              </a:rPr>
              <a:t>别准确称取单个氨基酸标准</a:t>
            </a:r>
            <a:r>
              <a:rPr dirty="0" sz="950" spc="114">
                <a:latin typeface="宋体"/>
                <a:cs typeface="宋体"/>
              </a:rPr>
              <a:t>品</a:t>
            </a:r>
            <a:r>
              <a:rPr dirty="0" baseline="2923" sz="1425" spc="127">
                <a:latin typeface="宋体"/>
                <a:cs typeface="宋体"/>
              </a:rPr>
              <a:t>(</a:t>
            </a:r>
            <a:r>
              <a:rPr dirty="0" sz="950" spc="125">
                <a:latin typeface="宋体"/>
                <a:cs typeface="宋体"/>
              </a:rPr>
              <a:t>精确</a:t>
            </a:r>
            <a:r>
              <a:rPr dirty="0" sz="950" spc="135">
                <a:latin typeface="宋体"/>
                <a:cs typeface="宋体"/>
              </a:rPr>
              <a:t>至</a:t>
            </a:r>
            <a:r>
              <a:rPr dirty="0" baseline="-8771" sz="1425" spc="225">
                <a:latin typeface="宋体"/>
                <a:cs typeface="宋体"/>
              </a:rPr>
              <a:t>0.00001</a:t>
            </a:r>
            <a:r>
              <a:rPr dirty="0" baseline="-11695" sz="1425" spc="225">
                <a:latin typeface="宋体"/>
                <a:cs typeface="宋体"/>
              </a:rPr>
              <a:t>g</a:t>
            </a:r>
            <a:r>
              <a:rPr dirty="0" baseline="2923" sz="1425" spc="225">
                <a:latin typeface="宋体"/>
                <a:cs typeface="宋体"/>
              </a:rPr>
              <a:t>)</a:t>
            </a:r>
            <a:r>
              <a:rPr dirty="0" sz="950" spc="20">
                <a:latin typeface="宋体"/>
                <a:cs typeface="宋体"/>
              </a:rPr>
              <a:t>于</a:t>
            </a:r>
            <a:endParaRPr sz="950">
              <a:latin typeface="宋体"/>
              <a:cs typeface="宋体"/>
            </a:endParaRPr>
          </a:p>
        </p:txBody>
      </p:sp>
      <p:sp>
        <p:nvSpPr>
          <p:cNvPr id="8" name="object 8"/>
          <p:cNvSpPr txBox="1"/>
          <p:nvPr/>
        </p:nvSpPr>
        <p:spPr>
          <a:xfrm>
            <a:off x="806072" y="1816267"/>
            <a:ext cx="5948045" cy="419734"/>
          </a:xfrm>
          <a:prstGeom prst="rect">
            <a:avLst/>
          </a:prstGeom>
        </p:spPr>
        <p:txBody>
          <a:bodyPr wrap="square" lIns="0" tIns="12065" rIns="0" bIns="0" rtlCol="0" vert="horz">
            <a:spAutoFit/>
          </a:bodyPr>
          <a:lstStyle/>
          <a:p>
            <a:pPr marL="50800" marR="43180">
              <a:lnSpc>
                <a:spcPct val="136200"/>
              </a:lnSpc>
              <a:spcBef>
                <a:spcPts val="95"/>
              </a:spcBef>
            </a:pPr>
            <a:r>
              <a:rPr dirty="0" sz="950" spc="85">
                <a:latin typeface="宋体"/>
                <a:cs typeface="宋体"/>
              </a:rPr>
              <a:t>同</a:t>
            </a:r>
            <a:r>
              <a:rPr dirty="0" sz="950" spc="95">
                <a:latin typeface="宋体"/>
                <a:cs typeface="宋体"/>
              </a:rPr>
              <a:t>一</a:t>
            </a:r>
            <a:r>
              <a:rPr dirty="0" baseline="-8771" sz="1425" spc="405">
                <a:latin typeface="宋体"/>
                <a:cs typeface="宋体"/>
              </a:rPr>
              <a:t>50</a:t>
            </a:r>
            <a:r>
              <a:rPr dirty="0" baseline="-8771" sz="1425" spc="-562">
                <a:latin typeface="宋体"/>
                <a:cs typeface="宋体"/>
              </a:rPr>
              <a:t> </a:t>
            </a:r>
            <a:r>
              <a:rPr dirty="0" baseline="-8771" sz="1425" spc="592">
                <a:latin typeface="宋体"/>
                <a:cs typeface="宋体"/>
              </a:rPr>
              <a:t>mL</a:t>
            </a:r>
            <a:r>
              <a:rPr dirty="0" baseline="-8771" sz="1425" spc="-532">
                <a:latin typeface="宋体"/>
                <a:cs typeface="宋体"/>
              </a:rPr>
              <a:t> </a:t>
            </a:r>
            <a:r>
              <a:rPr dirty="0" sz="950" spc="95">
                <a:latin typeface="宋体"/>
                <a:cs typeface="宋体"/>
              </a:rPr>
              <a:t>烧杯中</a:t>
            </a:r>
            <a:r>
              <a:rPr dirty="0" baseline="2923" sz="1425" spc="67">
                <a:latin typeface="宋体"/>
                <a:cs typeface="宋体"/>
              </a:rPr>
              <a:t>,</a:t>
            </a:r>
            <a:r>
              <a:rPr dirty="0" sz="950" spc="95">
                <a:latin typeface="宋体"/>
                <a:cs typeface="宋体"/>
              </a:rPr>
              <a:t>用</a:t>
            </a:r>
            <a:r>
              <a:rPr dirty="0" baseline="-8771" sz="1425" spc="187">
                <a:latin typeface="宋体"/>
                <a:cs typeface="宋体"/>
              </a:rPr>
              <a:t>8.3</a:t>
            </a:r>
            <a:r>
              <a:rPr dirty="0" baseline="-8771" sz="1425" spc="-562">
                <a:latin typeface="宋体"/>
                <a:cs typeface="宋体"/>
              </a:rPr>
              <a:t> </a:t>
            </a:r>
            <a:r>
              <a:rPr dirty="0" baseline="-8771" sz="1425" spc="442">
                <a:latin typeface="宋体"/>
                <a:cs typeface="宋体"/>
              </a:rPr>
              <a:t>mL6</a:t>
            </a:r>
            <a:r>
              <a:rPr dirty="0" baseline="-8771" sz="1425" spc="-562">
                <a:latin typeface="宋体"/>
                <a:cs typeface="宋体"/>
              </a:rPr>
              <a:t> </a:t>
            </a:r>
            <a:r>
              <a:rPr dirty="0" baseline="-8771" sz="1425" spc="209">
                <a:latin typeface="宋体"/>
                <a:cs typeface="宋体"/>
              </a:rPr>
              <a:t>mol</a:t>
            </a:r>
            <a:r>
              <a:rPr dirty="0" baseline="2923" sz="1425" spc="209">
                <a:latin typeface="宋体"/>
                <a:cs typeface="宋体"/>
              </a:rPr>
              <a:t>/</a:t>
            </a:r>
            <a:r>
              <a:rPr dirty="0" baseline="-8771" sz="1425" spc="209">
                <a:latin typeface="宋体"/>
                <a:cs typeface="宋体"/>
              </a:rPr>
              <a:t>L</a:t>
            </a:r>
            <a:r>
              <a:rPr dirty="0" baseline="-8771" sz="1425" spc="-532">
                <a:latin typeface="宋体"/>
                <a:cs typeface="宋体"/>
              </a:rPr>
              <a:t> </a:t>
            </a:r>
            <a:r>
              <a:rPr dirty="0" sz="950" spc="95">
                <a:latin typeface="宋体"/>
                <a:cs typeface="宋体"/>
              </a:rPr>
              <a:t>盐酸溶液溶解</a:t>
            </a:r>
            <a:r>
              <a:rPr dirty="0" baseline="2923" sz="1425" spc="67">
                <a:latin typeface="宋体"/>
                <a:cs typeface="宋体"/>
              </a:rPr>
              <a:t>,</a:t>
            </a:r>
            <a:r>
              <a:rPr dirty="0" sz="950" spc="95">
                <a:latin typeface="宋体"/>
                <a:cs typeface="宋体"/>
              </a:rPr>
              <a:t>精确转移至</a:t>
            </a:r>
            <a:r>
              <a:rPr dirty="0" baseline="-8771" sz="1425" spc="292">
                <a:latin typeface="宋体"/>
                <a:cs typeface="宋体"/>
              </a:rPr>
              <a:t>250</a:t>
            </a:r>
            <a:r>
              <a:rPr dirty="0" baseline="-8771" sz="1425" spc="-562">
                <a:latin typeface="宋体"/>
                <a:cs typeface="宋体"/>
              </a:rPr>
              <a:t> </a:t>
            </a:r>
            <a:r>
              <a:rPr dirty="0" baseline="-8771" sz="1425" spc="592">
                <a:latin typeface="宋体"/>
                <a:cs typeface="宋体"/>
              </a:rPr>
              <a:t>mL</a:t>
            </a:r>
            <a:r>
              <a:rPr dirty="0" baseline="-8771" sz="1425" spc="-525">
                <a:latin typeface="宋体"/>
                <a:cs typeface="宋体"/>
              </a:rPr>
              <a:t> </a:t>
            </a:r>
            <a:r>
              <a:rPr dirty="0" sz="950" spc="95">
                <a:latin typeface="宋体"/>
                <a:cs typeface="宋体"/>
              </a:rPr>
              <a:t>容量</a:t>
            </a:r>
            <a:r>
              <a:rPr dirty="0" sz="950" spc="114">
                <a:latin typeface="宋体"/>
                <a:cs typeface="宋体"/>
              </a:rPr>
              <a:t>瓶</a:t>
            </a:r>
            <a:r>
              <a:rPr dirty="0" sz="950" spc="95">
                <a:latin typeface="宋体"/>
                <a:cs typeface="宋体"/>
              </a:rPr>
              <a:t>中</a:t>
            </a:r>
            <a:r>
              <a:rPr dirty="0" baseline="2923" sz="1425" spc="97">
                <a:latin typeface="宋体"/>
                <a:cs typeface="宋体"/>
              </a:rPr>
              <a:t>,</a:t>
            </a:r>
            <a:r>
              <a:rPr dirty="0" sz="950" spc="114">
                <a:latin typeface="宋体"/>
                <a:cs typeface="宋体"/>
              </a:rPr>
              <a:t>用水稀释定容</a:t>
            </a:r>
            <a:r>
              <a:rPr dirty="0" sz="950" spc="20">
                <a:latin typeface="宋体"/>
                <a:cs typeface="宋体"/>
              </a:rPr>
              <a:t>至 </a:t>
            </a:r>
            <a:r>
              <a:rPr dirty="0" sz="950" spc="95">
                <a:latin typeface="宋体"/>
                <a:cs typeface="宋体"/>
              </a:rPr>
              <a:t>刻度</a:t>
            </a:r>
            <a:r>
              <a:rPr dirty="0" baseline="2923" sz="1425" spc="67">
                <a:latin typeface="宋体"/>
                <a:cs typeface="宋体"/>
              </a:rPr>
              <a:t>,</a:t>
            </a:r>
            <a:r>
              <a:rPr dirty="0" sz="950" spc="95">
                <a:latin typeface="宋体"/>
                <a:cs typeface="宋体"/>
              </a:rPr>
              <a:t>混</a:t>
            </a:r>
            <a:r>
              <a:rPr dirty="0" sz="950" spc="75">
                <a:latin typeface="宋体"/>
                <a:cs typeface="宋体"/>
              </a:rPr>
              <a:t>匀</a:t>
            </a:r>
            <a:r>
              <a:rPr dirty="0" baseline="2923" sz="1425" spc="97">
                <a:latin typeface="宋体"/>
                <a:cs typeface="宋体"/>
              </a:rPr>
              <a:t>(</a:t>
            </a:r>
            <a:r>
              <a:rPr dirty="0" sz="950" spc="95">
                <a:latin typeface="宋体"/>
                <a:cs typeface="宋体"/>
              </a:rPr>
              <a:t>各氨基酸标准品称量质量参考值见表</a:t>
            </a:r>
            <a:r>
              <a:rPr dirty="0" baseline="-8771" sz="1425" spc="262">
                <a:latin typeface="宋体"/>
                <a:cs typeface="宋体"/>
              </a:rPr>
              <a:t>1</a:t>
            </a:r>
            <a:r>
              <a:rPr dirty="0" baseline="2923" sz="1425" spc="262">
                <a:latin typeface="宋体"/>
                <a:cs typeface="宋体"/>
              </a:rPr>
              <a:t>)</a:t>
            </a:r>
            <a:r>
              <a:rPr dirty="0" baseline="2923" sz="1425" spc="30">
                <a:latin typeface="宋体"/>
                <a:cs typeface="宋体"/>
              </a:rPr>
              <a:t>。</a:t>
            </a:r>
            <a:endParaRPr baseline="2923" sz="1425">
              <a:latin typeface="宋体"/>
              <a:cs typeface="宋体"/>
            </a:endParaRPr>
          </a:p>
        </p:txBody>
      </p:sp>
      <p:sp>
        <p:nvSpPr>
          <p:cNvPr id="9" name="object 9"/>
          <p:cNvSpPr txBox="1"/>
          <p:nvPr/>
        </p:nvSpPr>
        <p:spPr>
          <a:xfrm>
            <a:off x="810898" y="2277140"/>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3</a:t>
            </a:r>
            <a:r>
              <a:rPr dirty="0" sz="950" spc="-420">
                <a:latin typeface="宋体"/>
                <a:cs typeface="宋体"/>
              </a:rPr>
              <a:t>.</a:t>
            </a:r>
            <a:r>
              <a:rPr dirty="0" sz="950" spc="150">
                <a:latin typeface="Arial Black"/>
                <a:cs typeface="Arial Black"/>
              </a:rPr>
              <a:t>4</a:t>
            </a:r>
            <a:r>
              <a:rPr dirty="0" sz="950" spc="-420">
                <a:latin typeface="宋体"/>
                <a:cs typeface="宋体"/>
              </a:rPr>
              <a:t>.</a:t>
            </a:r>
            <a:r>
              <a:rPr dirty="0" sz="950" spc="335">
                <a:latin typeface="Arial Black"/>
                <a:cs typeface="Arial Black"/>
              </a:rPr>
              <a:t>2</a:t>
            </a:r>
            <a:endParaRPr sz="950">
              <a:latin typeface="Arial Black"/>
              <a:cs typeface="Arial Black"/>
            </a:endParaRPr>
          </a:p>
        </p:txBody>
      </p:sp>
      <p:sp>
        <p:nvSpPr>
          <p:cNvPr id="10" name="object 10"/>
          <p:cNvSpPr txBox="1"/>
          <p:nvPr/>
        </p:nvSpPr>
        <p:spPr>
          <a:xfrm>
            <a:off x="1232843" y="2261126"/>
            <a:ext cx="5508625"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混合氨基酸标准工作</a:t>
            </a:r>
            <a:r>
              <a:rPr dirty="0" sz="950" spc="75">
                <a:latin typeface="宋体"/>
                <a:cs typeface="宋体"/>
              </a:rPr>
              <a:t>液</a:t>
            </a:r>
            <a:r>
              <a:rPr dirty="0" baseline="2923" sz="1425" spc="187">
                <a:latin typeface="宋体"/>
                <a:cs typeface="宋体"/>
              </a:rPr>
              <a:t>(</a:t>
            </a:r>
            <a:r>
              <a:rPr dirty="0" baseline="-8771" sz="1425" spc="187">
                <a:latin typeface="宋体"/>
                <a:cs typeface="宋体"/>
              </a:rPr>
              <a:t>100nmol</a:t>
            </a:r>
            <a:r>
              <a:rPr dirty="0" baseline="2923" sz="1425" spc="187">
                <a:latin typeface="宋体"/>
                <a:cs typeface="宋体"/>
              </a:rPr>
              <a:t>/</a:t>
            </a:r>
            <a:r>
              <a:rPr dirty="0" baseline="-8771" sz="1425" spc="187">
                <a:latin typeface="宋体"/>
                <a:cs typeface="宋体"/>
              </a:rPr>
              <a:t>mL</a:t>
            </a:r>
            <a:r>
              <a:rPr dirty="0" baseline="2923" sz="1425" spc="187">
                <a:latin typeface="宋体"/>
                <a:cs typeface="宋体"/>
              </a:rPr>
              <a:t>):</a:t>
            </a:r>
            <a:r>
              <a:rPr dirty="0" sz="950" spc="95">
                <a:latin typeface="宋体"/>
                <a:cs typeface="宋体"/>
              </a:rPr>
              <a:t>准</a:t>
            </a:r>
            <a:r>
              <a:rPr dirty="0" sz="950" spc="114">
                <a:latin typeface="宋体"/>
                <a:cs typeface="宋体"/>
              </a:rPr>
              <a:t>确吸取混合氨</a:t>
            </a:r>
            <a:r>
              <a:rPr dirty="0" sz="950" spc="125">
                <a:latin typeface="宋体"/>
                <a:cs typeface="宋体"/>
              </a:rPr>
              <a:t>基酸标准储备液</a:t>
            </a:r>
            <a:r>
              <a:rPr dirty="0" baseline="-8771" sz="1425" spc="202">
                <a:latin typeface="宋体"/>
                <a:cs typeface="宋体"/>
              </a:rPr>
              <a:t>1.0</a:t>
            </a:r>
            <a:r>
              <a:rPr dirty="0" baseline="-8771" sz="1425" spc="-525">
                <a:latin typeface="宋体"/>
                <a:cs typeface="宋体"/>
              </a:rPr>
              <a:t> </a:t>
            </a:r>
            <a:r>
              <a:rPr dirty="0" baseline="-8771" sz="1425" spc="592">
                <a:latin typeface="宋体"/>
                <a:cs typeface="宋体"/>
              </a:rPr>
              <a:t>mL</a:t>
            </a:r>
            <a:r>
              <a:rPr dirty="0" baseline="-8771" sz="1425" spc="-487">
                <a:latin typeface="宋体"/>
                <a:cs typeface="宋体"/>
              </a:rPr>
              <a:t> </a:t>
            </a:r>
            <a:r>
              <a:rPr dirty="0" sz="950" spc="125">
                <a:latin typeface="宋体"/>
                <a:cs typeface="宋体"/>
              </a:rPr>
              <a:t>于</a:t>
            </a:r>
            <a:r>
              <a:rPr dirty="0" baseline="-8771" sz="1425" spc="405">
                <a:latin typeface="宋体"/>
                <a:cs typeface="宋体"/>
              </a:rPr>
              <a:t>10</a:t>
            </a:r>
            <a:r>
              <a:rPr dirty="0" baseline="-8771" sz="1425" spc="-517">
                <a:latin typeface="宋体"/>
                <a:cs typeface="宋体"/>
              </a:rPr>
              <a:t> </a:t>
            </a:r>
            <a:r>
              <a:rPr dirty="0" baseline="-8771" sz="1425" spc="592">
                <a:latin typeface="宋体"/>
                <a:cs typeface="宋体"/>
              </a:rPr>
              <a:t>mL</a:t>
            </a:r>
            <a:r>
              <a:rPr dirty="0" baseline="-8771" sz="1425" spc="-487">
                <a:latin typeface="宋体"/>
                <a:cs typeface="宋体"/>
              </a:rPr>
              <a:t> </a:t>
            </a:r>
            <a:r>
              <a:rPr dirty="0" sz="950" spc="20">
                <a:latin typeface="宋体"/>
                <a:cs typeface="宋体"/>
              </a:rPr>
              <a:t>容</a:t>
            </a:r>
            <a:endParaRPr sz="950">
              <a:latin typeface="宋体"/>
              <a:cs typeface="宋体"/>
            </a:endParaRPr>
          </a:p>
        </p:txBody>
      </p:sp>
      <p:sp>
        <p:nvSpPr>
          <p:cNvPr id="11" name="object 11"/>
          <p:cNvSpPr txBox="1"/>
          <p:nvPr/>
        </p:nvSpPr>
        <p:spPr>
          <a:xfrm>
            <a:off x="818772" y="2459538"/>
            <a:ext cx="4151629"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量瓶中</a:t>
            </a:r>
            <a:r>
              <a:rPr dirty="0" baseline="2923" sz="1425" spc="67">
                <a:latin typeface="宋体"/>
                <a:cs typeface="宋体"/>
              </a:rPr>
              <a:t>,</a:t>
            </a:r>
            <a:r>
              <a:rPr dirty="0" sz="950" spc="135">
                <a:latin typeface="宋体"/>
                <a:cs typeface="宋体"/>
              </a:rPr>
              <a:t>加</a:t>
            </a:r>
            <a:r>
              <a:rPr dirty="0" baseline="-11695" sz="1425" spc="270">
                <a:latin typeface="宋体"/>
                <a:cs typeface="宋体"/>
              </a:rPr>
              <a:t>p</a:t>
            </a:r>
            <a:r>
              <a:rPr dirty="0" baseline="-8771" sz="1425" spc="270">
                <a:latin typeface="宋体"/>
                <a:cs typeface="宋体"/>
              </a:rPr>
              <a:t>H2.2</a:t>
            </a:r>
            <a:r>
              <a:rPr dirty="0" sz="950" spc="95">
                <a:latin typeface="宋体"/>
                <a:cs typeface="宋体"/>
              </a:rPr>
              <a:t>柠檬酸钠缓冲溶液定容至刻度</a:t>
            </a:r>
            <a:r>
              <a:rPr dirty="0" baseline="2923" sz="1425" spc="67">
                <a:latin typeface="宋体"/>
                <a:cs typeface="宋体"/>
              </a:rPr>
              <a:t>,</a:t>
            </a:r>
            <a:r>
              <a:rPr dirty="0" sz="950" spc="95">
                <a:latin typeface="宋体"/>
                <a:cs typeface="宋体"/>
              </a:rPr>
              <a:t>混匀</a:t>
            </a:r>
            <a:r>
              <a:rPr dirty="0" baseline="2923" sz="1425" spc="67">
                <a:latin typeface="宋体"/>
                <a:cs typeface="宋体"/>
              </a:rPr>
              <a:t>,</a:t>
            </a:r>
            <a:r>
              <a:rPr dirty="0" sz="950" spc="95">
                <a:latin typeface="宋体"/>
                <a:cs typeface="宋体"/>
              </a:rPr>
              <a:t>为标准上机液</a:t>
            </a:r>
            <a:r>
              <a:rPr dirty="0" baseline="2923" sz="1425" spc="30">
                <a:latin typeface="宋体"/>
                <a:cs typeface="宋体"/>
              </a:rPr>
              <a:t>。</a:t>
            </a:r>
            <a:endParaRPr baseline="2923" sz="1425">
              <a:latin typeface="宋体"/>
              <a:cs typeface="宋体"/>
            </a:endParaRPr>
          </a:p>
        </p:txBody>
      </p:sp>
      <p:sp>
        <p:nvSpPr>
          <p:cNvPr id="12" name="object 12"/>
          <p:cNvSpPr txBox="1"/>
          <p:nvPr/>
        </p:nvSpPr>
        <p:spPr>
          <a:xfrm>
            <a:off x="810898" y="2871132"/>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4</a:t>
            </a:r>
            <a:endParaRPr sz="950">
              <a:latin typeface="Arial Black"/>
              <a:cs typeface="Arial Black"/>
            </a:endParaRPr>
          </a:p>
        </p:txBody>
      </p:sp>
      <p:sp>
        <p:nvSpPr>
          <p:cNvPr id="13" name="object 13"/>
          <p:cNvSpPr txBox="1"/>
          <p:nvPr/>
        </p:nvSpPr>
        <p:spPr>
          <a:xfrm>
            <a:off x="1043816" y="2855117"/>
            <a:ext cx="68135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仪器和设</a:t>
            </a:r>
            <a:r>
              <a:rPr dirty="0" sz="950" spc="20">
                <a:latin typeface="宋体"/>
                <a:cs typeface="宋体"/>
              </a:rPr>
              <a:t>备</a:t>
            </a:r>
            <a:endParaRPr sz="950">
              <a:latin typeface="宋体"/>
              <a:cs typeface="宋体"/>
            </a:endParaRPr>
          </a:p>
        </p:txBody>
      </p:sp>
      <p:sp>
        <p:nvSpPr>
          <p:cNvPr id="14" name="object 14"/>
          <p:cNvSpPr txBox="1"/>
          <p:nvPr/>
        </p:nvSpPr>
        <p:spPr>
          <a:xfrm>
            <a:off x="810898" y="3270407"/>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15" name="object 15"/>
          <p:cNvSpPr txBox="1"/>
          <p:nvPr/>
        </p:nvSpPr>
        <p:spPr>
          <a:xfrm>
            <a:off x="1151029" y="3254392"/>
            <a:ext cx="1878964"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实验室用组织粉碎机或研磨机</a:t>
            </a:r>
            <a:r>
              <a:rPr dirty="0" baseline="2923" sz="1425" spc="30">
                <a:latin typeface="宋体"/>
                <a:cs typeface="宋体"/>
              </a:rPr>
              <a:t>。</a:t>
            </a:r>
            <a:endParaRPr baseline="2923" sz="1425">
              <a:latin typeface="宋体"/>
              <a:cs typeface="宋体"/>
            </a:endParaRPr>
          </a:p>
        </p:txBody>
      </p:sp>
      <p:sp>
        <p:nvSpPr>
          <p:cNvPr id="16" name="object 16"/>
          <p:cNvSpPr txBox="1"/>
          <p:nvPr/>
        </p:nvSpPr>
        <p:spPr>
          <a:xfrm>
            <a:off x="810898" y="3466355"/>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2</a:t>
            </a:r>
            <a:endParaRPr sz="950">
              <a:latin typeface="Arial Black"/>
              <a:cs typeface="Arial Black"/>
            </a:endParaRPr>
          </a:p>
        </p:txBody>
      </p:sp>
      <p:sp>
        <p:nvSpPr>
          <p:cNvPr id="17" name="object 17"/>
          <p:cNvSpPr txBox="1"/>
          <p:nvPr/>
        </p:nvSpPr>
        <p:spPr>
          <a:xfrm>
            <a:off x="810898" y="3664754"/>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3</a:t>
            </a:r>
            <a:endParaRPr sz="950">
              <a:latin typeface="Arial Black"/>
              <a:cs typeface="Arial Black"/>
            </a:endParaRPr>
          </a:p>
        </p:txBody>
      </p:sp>
      <p:sp>
        <p:nvSpPr>
          <p:cNvPr id="18" name="object 18"/>
          <p:cNvSpPr txBox="1"/>
          <p:nvPr/>
        </p:nvSpPr>
        <p:spPr>
          <a:xfrm>
            <a:off x="1151029" y="3399830"/>
            <a:ext cx="1280160" cy="422275"/>
          </a:xfrm>
          <a:prstGeom prst="rect">
            <a:avLst/>
          </a:prstGeom>
        </p:spPr>
        <p:txBody>
          <a:bodyPr wrap="square" lIns="0" tIns="65405" rIns="0" bIns="0" rtlCol="0" vert="horz">
            <a:spAutoFit/>
          </a:bodyPr>
          <a:lstStyle/>
          <a:p>
            <a:pPr marL="12700">
              <a:lnSpc>
                <a:spcPct val="100000"/>
              </a:lnSpc>
              <a:spcBef>
                <a:spcPts val="515"/>
              </a:spcBef>
            </a:pPr>
            <a:r>
              <a:rPr dirty="0" sz="950" spc="95">
                <a:latin typeface="宋体"/>
                <a:cs typeface="宋体"/>
              </a:rPr>
              <a:t>匀浆机</a:t>
            </a:r>
            <a:r>
              <a:rPr dirty="0" baseline="2923" sz="1425" spc="30">
                <a:latin typeface="宋体"/>
                <a:cs typeface="宋体"/>
              </a:rPr>
              <a:t>。</a:t>
            </a:r>
            <a:endParaRPr baseline="2923" sz="1425">
              <a:latin typeface="宋体"/>
              <a:cs typeface="宋体"/>
            </a:endParaRPr>
          </a:p>
          <a:p>
            <a:pPr marL="12700">
              <a:lnSpc>
                <a:spcPct val="100000"/>
              </a:lnSpc>
              <a:spcBef>
                <a:spcPts val="425"/>
              </a:spcBef>
            </a:pPr>
            <a:r>
              <a:rPr dirty="0" sz="950" spc="95">
                <a:latin typeface="宋体"/>
                <a:cs typeface="宋体"/>
              </a:rPr>
              <a:t>分析天平</a:t>
            </a:r>
            <a:r>
              <a:rPr dirty="0" baseline="2923" sz="1425" spc="67">
                <a:latin typeface="宋体"/>
                <a:cs typeface="宋体"/>
              </a:rPr>
              <a:t>:</a:t>
            </a:r>
            <a:r>
              <a:rPr dirty="0" sz="950" spc="95">
                <a:latin typeface="宋体"/>
                <a:cs typeface="宋体"/>
              </a:rPr>
              <a:t>感量分别</a:t>
            </a:r>
            <a:r>
              <a:rPr dirty="0" sz="950" spc="20">
                <a:latin typeface="宋体"/>
                <a:cs typeface="宋体"/>
              </a:rPr>
              <a:t>为</a:t>
            </a:r>
            <a:endParaRPr sz="950">
              <a:latin typeface="宋体"/>
              <a:cs typeface="宋体"/>
            </a:endParaRPr>
          </a:p>
        </p:txBody>
      </p:sp>
      <p:sp>
        <p:nvSpPr>
          <p:cNvPr id="19" name="object 19"/>
          <p:cNvSpPr txBox="1"/>
          <p:nvPr/>
        </p:nvSpPr>
        <p:spPr>
          <a:xfrm>
            <a:off x="2401103" y="3672159"/>
            <a:ext cx="1561465" cy="173355"/>
          </a:xfrm>
          <a:prstGeom prst="rect">
            <a:avLst/>
          </a:prstGeom>
        </p:spPr>
        <p:txBody>
          <a:bodyPr wrap="square" lIns="0" tIns="15240" rIns="0" bIns="0" rtlCol="0" vert="horz">
            <a:spAutoFit/>
          </a:bodyPr>
          <a:lstStyle/>
          <a:p>
            <a:pPr marL="38100">
              <a:lnSpc>
                <a:spcPct val="100000"/>
              </a:lnSpc>
              <a:spcBef>
                <a:spcPts val="120"/>
              </a:spcBef>
            </a:pPr>
            <a:r>
              <a:rPr dirty="0" baseline="2923" sz="1425" spc="284">
                <a:latin typeface="宋体"/>
                <a:cs typeface="宋体"/>
              </a:rPr>
              <a:t>0.0001</a:t>
            </a:r>
            <a:r>
              <a:rPr dirty="0" sz="950" spc="190">
                <a:latin typeface="宋体"/>
                <a:cs typeface="宋体"/>
              </a:rPr>
              <a:t>g</a:t>
            </a:r>
            <a:r>
              <a:rPr dirty="0" baseline="11695" sz="1425" spc="142">
                <a:latin typeface="宋体"/>
                <a:cs typeface="宋体"/>
              </a:rPr>
              <a:t>和</a:t>
            </a:r>
            <a:r>
              <a:rPr dirty="0" baseline="2923" sz="1425" spc="209">
                <a:latin typeface="宋体"/>
                <a:cs typeface="宋体"/>
              </a:rPr>
              <a:t>0.00001</a:t>
            </a:r>
            <a:r>
              <a:rPr dirty="0" sz="950" spc="140">
                <a:latin typeface="宋体"/>
                <a:cs typeface="宋体"/>
              </a:rPr>
              <a:t>g</a:t>
            </a:r>
            <a:r>
              <a:rPr dirty="0" baseline="11695" sz="1425" spc="30">
                <a:latin typeface="宋体"/>
                <a:cs typeface="宋体"/>
              </a:rPr>
              <a:t>。</a:t>
            </a:r>
            <a:endParaRPr baseline="11695" sz="1425">
              <a:latin typeface="宋体"/>
              <a:cs typeface="宋体"/>
            </a:endParaRPr>
          </a:p>
        </p:txBody>
      </p:sp>
      <p:sp>
        <p:nvSpPr>
          <p:cNvPr id="20" name="object 20"/>
          <p:cNvSpPr txBox="1"/>
          <p:nvPr/>
        </p:nvSpPr>
        <p:spPr>
          <a:xfrm>
            <a:off x="810898" y="3861935"/>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4</a:t>
            </a:r>
            <a:endParaRPr sz="950">
              <a:latin typeface="Arial Black"/>
              <a:cs typeface="Arial Black"/>
            </a:endParaRPr>
          </a:p>
        </p:txBody>
      </p:sp>
      <p:sp>
        <p:nvSpPr>
          <p:cNvPr id="21" name="object 21"/>
          <p:cNvSpPr txBox="1"/>
          <p:nvPr/>
        </p:nvSpPr>
        <p:spPr>
          <a:xfrm>
            <a:off x="1125629" y="3845920"/>
            <a:ext cx="3644265"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水解管</a:t>
            </a:r>
            <a:r>
              <a:rPr dirty="0" baseline="2923" sz="1425" spc="67">
                <a:latin typeface="宋体"/>
                <a:cs typeface="宋体"/>
              </a:rPr>
              <a:t>:</a:t>
            </a:r>
            <a:r>
              <a:rPr dirty="0" sz="950" spc="95">
                <a:latin typeface="宋体"/>
                <a:cs typeface="宋体"/>
              </a:rPr>
              <a:t>耐压螺盖玻璃试管或安瓿瓶</a:t>
            </a:r>
            <a:r>
              <a:rPr dirty="0" baseline="2923" sz="1425" spc="67">
                <a:latin typeface="宋体"/>
                <a:cs typeface="宋体"/>
              </a:rPr>
              <a:t>,</a:t>
            </a:r>
            <a:r>
              <a:rPr dirty="0" sz="950" spc="95">
                <a:latin typeface="宋体"/>
                <a:cs typeface="宋体"/>
              </a:rPr>
              <a:t>体积为</a:t>
            </a:r>
            <a:r>
              <a:rPr dirty="0" baseline="-8771" sz="1425" spc="405">
                <a:latin typeface="宋体"/>
                <a:cs typeface="宋体"/>
              </a:rPr>
              <a:t>20</a:t>
            </a:r>
            <a:r>
              <a:rPr dirty="0" baseline="-8771" sz="1425" spc="-577">
                <a:latin typeface="宋体"/>
                <a:cs typeface="宋体"/>
              </a:rPr>
              <a:t> </a:t>
            </a:r>
            <a:r>
              <a:rPr dirty="0" baseline="-8771" sz="1425" spc="450">
                <a:latin typeface="宋体"/>
                <a:cs typeface="宋体"/>
              </a:rPr>
              <a:t>mL~30</a:t>
            </a:r>
            <a:r>
              <a:rPr dirty="0" baseline="-8771" sz="1425" spc="-577">
                <a:latin typeface="宋体"/>
                <a:cs typeface="宋体"/>
              </a:rPr>
              <a:t> </a:t>
            </a:r>
            <a:r>
              <a:rPr dirty="0" baseline="-8771" sz="1425" spc="487">
                <a:latin typeface="宋体"/>
                <a:cs typeface="宋体"/>
              </a:rPr>
              <a:t>mL</a:t>
            </a:r>
            <a:r>
              <a:rPr dirty="0" baseline="2923" sz="1425" spc="30">
                <a:latin typeface="宋体"/>
                <a:cs typeface="宋体"/>
              </a:rPr>
              <a:t>。</a:t>
            </a:r>
            <a:endParaRPr baseline="2923" sz="1425">
              <a:latin typeface="宋体"/>
              <a:cs typeface="宋体"/>
            </a:endParaRPr>
          </a:p>
        </p:txBody>
      </p:sp>
      <p:sp>
        <p:nvSpPr>
          <p:cNvPr id="22" name="object 22"/>
          <p:cNvSpPr txBox="1"/>
          <p:nvPr/>
        </p:nvSpPr>
        <p:spPr>
          <a:xfrm>
            <a:off x="810898" y="4060347"/>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5</a:t>
            </a:r>
            <a:endParaRPr sz="950">
              <a:latin typeface="Arial Black"/>
              <a:cs typeface="Arial Black"/>
            </a:endParaRPr>
          </a:p>
        </p:txBody>
      </p:sp>
      <p:sp>
        <p:nvSpPr>
          <p:cNvPr id="23" name="object 23"/>
          <p:cNvSpPr txBox="1"/>
          <p:nvPr/>
        </p:nvSpPr>
        <p:spPr>
          <a:xfrm>
            <a:off x="1125629" y="4044332"/>
            <a:ext cx="1746250"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真空泵</a:t>
            </a:r>
            <a:r>
              <a:rPr dirty="0" baseline="2923" sz="1425" spc="67">
                <a:latin typeface="宋体"/>
                <a:cs typeface="宋体"/>
              </a:rPr>
              <a:t>:</a:t>
            </a:r>
            <a:r>
              <a:rPr dirty="0" sz="950" spc="95">
                <a:latin typeface="宋体"/>
                <a:cs typeface="宋体"/>
              </a:rPr>
              <a:t>排气量</a:t>
            </a:r>
            <a:r>
              <a:rPr dirty="0" baseline="-8771" sz="1425" spc="195">
                <a:latin typeface="宋体"/>
                <a:cs typeface="宋体"/>
              </a:rPr>
              <a:t>≥40L</a:t>
            </a:r>
            <a:r>
              <a:rPr dirty="0" baseline="2923" sz="1425" spc="195">
                <a:latin typeface="宋体"/>
                <a:cs typeface="宋体"/>
              </a:rPr>
              <a:t>/</a:t>
            </a:r>
            <a:r>
              <a:rPr dirty="0" baseline="-8771" sz="1425" spc="195">
                <a:latin typeface="宋体"/>
                <a:cs typeface="宋体"/>
              </a:rPr>
              <a:t>min</a:t>
            </a:r>
            <a:r>
              <a:rPr dirty="0" baseline="2923" sz="1425" spc="30">
                <a:latin typeface="宋体"/>
                <a:cs typeface="宋体"/>
              </a:rPr>
              <a:t>。</a:t>
            </a:r>
            <a:endParaRPr baseline="2923" sz="1425">
              <a:latin typeface="宋体"/>
              <a:cs typeface="宋体"/>
            </a:endParaRPr>
          </a:p>
        </p:txBody>
      </p:sp>
      <p:sp>
        <p:nvSpPr>
          <p:cNvPr id="24" name="object 24"/>
          <p:cNvSpPr txBox="1"/>
          <p:nvPr/>
        </p:nvSpPr>
        <p:spPr>
          <a:xfrm>
            <a:off x="810898" y="4258747"/>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6</a:t>
            </a:r>
            <a:endParaRPr sz="950">
              <a:latin typeface="Arial Black"/>
              <a:cs typeface="Arial Black"/>
            </a:endParaRPr>
          </a:p>
        </p:txBody>
      </p:sp>
      <p:sp>
        <p:nvSpPr>
          <p:cNvPr id="25" name="object 25"/>
          <p:cNvSpPr txBox="1"/>
          <p:nvPr/>
        </p:nvSpPr>
        <p:spPr>
          <a:xfrm>
            <a:off x="1151029" y="4242732"/>
            <a:ext cx="68135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酒精喷灯</a:t>
            </a:r>
            <a:r>
              <a:rPr dirty="0" baseline="2923" sz="1425" spc="30">
                <a:latin typeface="宋体"/>
                <a:cs typeface="宋体"/>
              </a:rPr>
              <a:t>。</a:t>
            </a:r>
            <a:endParaRPr baseline="2923" sz="1425">
              <a:latin typeface="宋体"/>
              <a:cs typeface="宋体"/>
            </a:endParaRPr>
          </a:p>
        </p:txBody>
      </p:sp>
      <p:sp>
        <p:nvSpPr>
          <p:cNvPr id="26" name="object 26"/>
          <p:cNvSpPr txBox="1"/>
          <p:nvPr/>
        </p:nvSpPr>
        <p:spPr>
          <a:xfrm>
            <a:off x="810898" y="4457158"/>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7</a:t>
            </a:r>
            <a:endParaRPr sz="950">
              <a:latin typeface="Arial Black"/>
              <a:cs typeface="Arial Black"/>
            </a:endParaRPr>
          </a:p>
        </p:txBody>
      </p:sp>
      <p:sp>
        <p:nvSpPr>
          <p:cNvPr id="27" name="object 27"/>
          <p:cNvSpPr txBox="1"/>
          <p:nvPr/>
        </p:nvSpPr>
        <p:spPr>
          <a:xfrm>
            <a:off x="810898" y="4654339"/>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8</a:t>
            </a:r>
            <a:endParaRPr sz="950">
              <a:latin typeface="Arial Black"/>
              <a:cs typeface="Arial Black"/>
            </a:endParaRPr>
          </a:p>
        </p:txBody>
      </p:sp>
      <p:sp>
        <p:nvSpPr>
          <p:cNvPr id="28" name="object 28"/>
          <p:cNvSpPr txBox="1"/>
          <p:nvPr/>
        </p:nvSpPr>
        <p:spPr>
          <a:xfrm>
            <a:off x="1151029" y="4391853"/>
            <a:ext cx="2078989" cy="420370"/>
          </a:xfrm>
          <a:prstGeom prst="rect">
            <a:avLst/>
          </a:prstGeom>
        </p:spPr>
        <p:txBody>
          <a:bodyPr wrap="square" lIns="0" tIns="64135" rIns="0" bIns="0" rtlCol="0" vert="horz">
            <a:spAutoFit/>
          </a:bodyPr>
          <a:lstStyle/>
          <a:p>
            <a:pPr marL="12700">
              <a:lnSpc>
                <a:spcPct val="100000"/>
              </a:lnSpc>
              <a:spcBef>
                <a:spcPts val="505"/>
              </a:spcBef>
            </a:pPr>
            <a:r>
              <a:rPr dirty="0" sz="950" spc="95">
                <a:latin typeface="宋体"/>
                <a:cs typeface="宋体"/>
              </a:rPr>
              <a:t>电热鼓风恒温箱或水解炉</a:t>
            </a:r>
            <a:r>
              <a:rPr dirty="0" baseline="2923" sz="1425" spc="30">
                <a:latin typeface="宋体"/>
                <a:cs typeface="宋体"/>
              </a:rPr>
              <a:t>。</a:t>
            </a:r>
            <a:endParaRPr baseline="2923" sz="1425">
              <a:latin typeface="宋体"/>
              <a:cs typeface="宋体"/>
            </a:endParaRPr>
          </a:p>
          <a:p>
            <a:pPr marL="12700">
              <a:lnSpc>
                <a:spcPct val="100000"/>
              </a:lnSpc>
              <a:spcBef>
                <a:spcPts val="415"/>
              </a:spcBef>
            </a:pPr>
            <a:r>
              <a:rPr dirty="0" sz="950" spc="95">
                <a:latin typeface="宋体"/>
                <a:cs typeface="宋体"/>
              </a:rPr>
              <a:t>试管浓缩仪或平行蒸发</a:t>
            </a:r>
            <a:r>
              <a:rPr dirty="0" sz="950" spc="75">
                <a:latin typeface="宋体"/>
                <a:cs typeface="宋体"/>
              </a:rPr>
              <a:t>仪</a:t>
            </a:r>
            <a:r>
              <a:rPr dirty="0" baseline="2923" sz="1425" spc="97">
                <a:latin typeface="宋体"/>
                <a:cs typeface="宋体"/>
              </a:rPr>
              <a:t>(</a:t>
            </a:r>
            <a:r>
              <a:rPr dirty="0" sz="950" spc="95">
                <a:latin typeface="宋体"/>
                <a:cs typeface="宋体"/>
              </a:rPr>
              <a:t>附带配</a:t>
            </a:r>
            <a:r>
              <a:rPr dirty="0" sz="950" spc="20">
                <a:latin typeface="宋体"/>
                <a:cs typeface="宋体"/>
              </a:rPr>
              <a:t>套</a:t>
            </a:r>
            <a:endParaRPr sz="950">
              <a:latin typeface="宋体"/>
              <a:cs typeface="宋体"/>
            </a:endParaRPr>
          </a:p>
        </p:txBody>
      </p:sp>
      <p:sp>
        <p:nvSpPr>
          <p:cNvPr id="29" name="object 29"/>
          <p:cNvSpPr txBox="1"/>
          <p:nvPr/>
        </p:nvSpPr>
        <p:spPr>
          <a:xfrm>
            <a:off x="3213979" y="4654339"/>
            <a:ext cx="958850" cy="173355"/>
          </a:xfrm>
          <a:prstGeom prst="rect">
            <a:avLst/>
          </a:prstGeom>
        </p:spPr>
        <p:txBody>
          <a:bodyPr wrap="square" lIns="0" tIns="15240" rIns="0" bIns="0" rtlCol="0" vert="horz">
            <a:spAutoFit/>
          </a:bodyPr>
          <a:lstStyle/>
          <a:p>
            <a:pPr marL="12700">
              <a:lnSpc>
                <a:spcPct val="100000"/>
              </a:lnSpc>
              <a:spcBef>
                <a:spcPts val="120"/>
              </a:spcBef>
            </a:pPr>
            <a:r>
              <a:rPr dirty="0" sz="950" spc="270">
                <a:latin typeface="宋体"/>
                <a:cs typeface="宋体"/>
              </a:rPr>
              <a:t>15</a:t>
            </a:r>
            <a:r>
              <a:rPr dirty="0" sz="950" spc="-400">
                <a:latin typeface="宋体"/>
                <a:cs typeface="宋体"/>
              </a:rPr>
              <a:t> </a:t>
            </a:r>
            <a:r>
              <a:rPr dirty="0" sz="950" spc="300">
                <a:latin typeface="宋体"/>
                <a:cs typeface="宋体"/>
              </a:rPr>
              <a:t>mL~25</a:t>
            </a:r>
            <a:r>
              <a:rPr dirty="0" sz="950" spc="-395">
                <a:latin typeface="宋体"/>
                <a:cs typeface="宋体"/>
              </a:rPr>
              <a:t> </a:t>
            </a:r>
            <a:r>
              <a:rPr dirty="0" sz="950" spc="395">
                <a:latin typeface="宋体"/>
                <a:cs typeface="宋体"/>
              </a:rPr>
              <a:t>mL</a:t>
            </a:r>
            <a:endParaRPr sz="950">
              <a:latin typeface="宋体"/>
              <a:cs typeface="宋体"/>
            </a:endParaRPr>
          </a:p>
        </p:txBody>
      </p:sp>
      <p:sp>
        <p:nvSpPr>
          <p:cNvPr id="30" name="object 30"/>
          <p:cNvSpPr txBox="1"/>
          <p:nvPr/>
        </p:nvSpPr>
        <p:spPr>
          <a:xfrm>
            <a:off x="4162873" y="4638324"/>
            <a:ext cx="48196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a:t>
            </a:r>
            <a:r>
              <a:rPr dirty="0" sz="950" spc="75">
                <a:latin typeface="宋体"/>
                <a:cs typeface="宋体"/>
              </a:rPr>
              <a:t>管</a:t>
            </a:r>
            <a:r>
              <a:rPr dirty="0" baseline="2923" sz="1425" spc="97">
                <a:latin typeface="宋体"/>
                <a:cs typeface="宋体"/>
              </a:rPr>
              <a:t>)</a:t>
            </a:r>
            <a:r>
              <a:rPr dirty="0" baseline="2923" sz="1425" spc="30">
                <a:latin typeface="宋体"/>
                <a:cs typeface="宋体"/>
              </a:rPr>
              <a:t>。</a:t>
            </a:r>
            <a:endParaRPr baseline="2923" sz="1425">
              <a:latin typeface="宋体"/>
              <a:cs typeface="宋体"/>
            </a:endParaRPr>
          </a:p>
        </p:txBody>
      </p:sp>
      <p:sp>
        <p:nvSpPr>
          <p:cNvPr id="31" name="object 31"/>
          <p:cNvSpPr txBox="1"/>
          <p:nvPr/>
        </p:nvSpPr>
        <p:spPr>
          <a:xfrm>
            <a:off x="1151029" y="4836723"/>
            <a:ext cx="287718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氨基酸分析仪</a:t>
            </a:r>
            <a:r>
              <a:rPr dirty="0" baseline="2923" sz="1425" spc="67">
                <a:latin typeface="宋体"/>
                <a:cs typeface="宋体"/>
              </a:rPr>
              <a:t>:</a:t>
            </a:r>
            <a:r>
              <a:rPr dirty="0" sz="950" spc="95">
                <a:latin typeface="宋体"/>
                <a:cs typeface="宋体"/>
              </a:rPr>
              <a:t>茚三酮柱后衍生离子交换色谱仪</a:t>
            </a:r>
            <a:r>
              <a:rPr dirty="0" baseline="2923" sz="1425" spc="30">
                <a:latin typeface="宋体"/>
                <a:cs typeface="宋体"/>
              </a:rPr>
              <a:t>。</a:t>
            </a:r>
            <a:endParaRPr baseline="2923" sz="1425">
              <a:latin typeface="宋体"/>
              <a:cs typeface="宋体"/>
            </a:endParaRPr>
          </a:p>
        </p:txBody>
      </p:sp>
      <p:sp>
        <p:nvSpPr>
          <p:cNvPr id="32" name="object 32"/>
          <p:cNvSpPr txBox="1"/>
          <p:nvPr/>
        </p:nvSpPr>
        <p:spPr>
          <a:xfrm>
            <a:off x="810898" y="4852738"/>
            <a:ext cx="255904" cy="568960"/>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4</a:t>
            </a:r>
            <a:r>
              <a:rPr dirty="0" sz="950" spc="-420">
                <a:latin typeface="宋体"/>
                <a:cs typeface="宋体"/>
              </a:rPr>
              <a:t>.</a:t>
            </a:r>
            <a:r>
              <a:rPr dirty="0" sz="950" spc="335">
                <a:latin typeface="Arial Black"/>
                <a:cs typeface="Arial Black"/>
              </a:rPr>
              <a:t>9</a:t>
            </a:r>
            <a:endParaRPr sz="950">
              <a:latin typeface="Arial Black"/>
              <a:cs typeface="Arial Black"/>
            </a:endParaRPr>
          </a:p>
          <a:p>
            <a:pPr marL="12700">
              <a:lnSpc>
                <a:spcPct val="100000"/>
              </a:lnSpc>
              <a:spcBef>
                <a:spcPts val="1975"/>
              </a:spcBef>
            </a:pPr>
            <a:r>
              <a:rPr dirty="0" sz="950" spc="335">
                <a:latin typeface="Arial Black"/>
                <a:cs typeface="Arial Black"/>
              </a:rPr>
              <a:t>5</a:t>
            </a:r>
            <a:endParaRPr sz="950">
              <a:latin typeface="Arial Black"/>
              <a:cs typeface="Arial Black"/>
            </a:endParaRPr>
          </a:p>
        </p:txBody>
      </p:sp>
      <p:sp>
        <p:nvSpPr>
          <p:cNvPr id="33" name="object 33"/>
          <p:cNvSpPr txBox="1"/>
          <p:nvPr/>
        </p:nvSpPr>
        <p:spPr>
          <a:xfrm>
            <a:off x="1043816" y="5232303"/>
            <a:ext cx="5480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分析步</a:t>
            </a:r>
            <a:r>
              <a:rPr dirty="0" sz="950" spc="20">
                <a:latin typeface="宋体"/>
                <a:cs typeface="宋体"/>
              </a:rPr>
              <a:t>骤</a:t>
            </a:r>
            <a:endParaRPr sz="950">
              <a:latin typeface="宋体"/>
              <a:cs typeface="宋体"/>
            </a:endParaRPr>
          </a:p>
        </p:txBody>
      </p:sp>
      <p:sp>
        <p:nvSpPr>
          <p:cNvPr id="34" name="object 34"/>
          <p:cNvSpPr txBox="1"/>
          <p:nvPr/>
        </p:nvSpPr>
        <p:spPr>
          <a:xfrm>
            <a:off x="810898" y="5614332"/>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35" name="object 35"/>
          <p:cNvSpPr txBox="1"/>
          <p:nvPr/>
        </p:nvSpPr>
        <p:spPr>
          <a:xfrm>
            <a:off x="1151029" y="5598317"/>
            <a:ext cx="5480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试样制</a:t>
            </a:r>
            <a:r>
              <a:rPr dirty="0" sz="950" spc="20">
                <a:latin typeface="宋体"/>
                <a:cs typeface="宋体"/>
              </a:rPr>
              <a:t>备</a:t>
            </a:r>
            <a:endParaRPr sz="950">
              <a:latin typeface="宋体"/>
              <a:cs typeface="宋体"/>
            </a:endParaRPr>
          </a:p>
        </p:txBody>
      </p:sp>
      <p:sp>
        <p:nvSpPr>
          <p:cNvPr id="36" name="object 36"/>
          <p:cNvSpPr txBox="1"/>
          <p:nvPr/>
        </p:nvSpPr>
        <p:spPr>
          <a:xfrm>
            <a:off x="844172" y="5849711"/>
            <a:ext cx="5871845" cy="417830"/>
          </a:xfrm>
          <a:prstGeom prst="rect">
            <a:avLst/>
          </a:prstGeom>
        </p:spPr>
        <p:txBody>
          <a:bodyPr wrap="square" lIns="0" tIns="12065" rIns="0" bIns="0" rtlCol="0" vert="horz">
            <a:spAutoFit/>
          </a:bodyPr>
          <a:lstStyle/>
          <a:p>
            <a:pPr marL="12700" marR="5080" indent="266065">
              <a:lnSpc>
                <a:spcPct val="135300"/>
              </a:lnSpc>
              <a:spcBef>
                <a:spcPts val="95"/>
              </a:spcBef>
            </a:pPr>
            <a:r>
              <a:rPr dirty="0" sz="950" spc="95">
                <a:latin typeface="宋体"/>
                <a:cs typeface="宋体"/>
              </a:rPr>
              <a:t>固体或半固体试样使用组织粉碎机或研磨机粉碎</a:t>
            </a:r>
            <a:r>
              <a:rPr dirty="0" baseline="2923" sz="1425" spc="67">
                <a:latin typeface="宋体"/>
                <a:cs typeface="宋体"/>
              </a:rPr>
              <a:t>,</a:t>
            </a:r>
            <a:r>
              <a:rPr dirty="0" sz="950" spc="95">
                <a:latin typeface="宋体"/>
                <a:cs typeface="宋体"/>
              </a:rPr>
              <a:t>液体试样用匀浆机打成匀浆密封冷冻保存</a:t>
            </a:r>
            <a:r>
              <a:rPr dirty="0" baseline="2923" sz="1425" spc="67">
                <a:latin typeface="宋体"/>
                <a:cs typeface="宋体"/>
              </a:rPr>
              <a:t>,</a:t>
            </a:r>
            <a:r>
              <a:rPr dirty="0" sz="950" spc="95">
                <a:latin typeface="宋体"/>
                <a:cs typeface="宋体"/>
              </a:rPr>
              <a:t>分</a:t>
            </a:r>
            <a:r>
              <a:rPr dirty="0" sz="950" spc="15">
                <a:latin typeface="宋体"/>
                <a:cs typeface="宋体"/>
              </a:rPr>
              <a:t>析 </a:t>
            </a:r>
            <a:r>
              <a:rPr dirty="0" sz="950" spc="95">
                <a:latin typeface="宋体"/>
                <a:cs typeface="宋体"/>
              </a:rPr>
              <a:t>用时将其解冻后使用</a:t>
            </a:r>
            <a:r>
              <a:rPr dirty="0" baseline="2923" sz="1425" spc="30">
                <a:latin typeface="宋体"/>
                <a:cs typeface="宋体"/>
              </a:rPr>
              <a:t>。</a:t>
            </a:r>
            <a:endParaRPr baseline="2923" sz="1425">
              <a:latin typeface="宋体"/>
              <a:cs typeface="宋体"/>
            </a:endParaRPr>
          </a:p>
        </p:txBody>
      </p:sp>
      <p:sp>
        <p:nvSpPr>
          <p:cNvPr id="37" name="object 37"/>
          <p:cNvSpPr txBox="1"/>
          <p:nvPr/>
        </p:nvSpPr>
        <p:spPr>
          <a:xfrm>
            <a:off x="810898" y="6405491"/>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335">
                <a:latin typeface="Arial Black"/>
                <a:cs typeface="Arial Black"/>
              </a:rPr>
              <a:t>2</a:t>
            </a:r>
            <a:endParaRPr sz="950">
              <a:latin typeface="Arial Black"/>
              <a:cs typeface="Arial Black"/>
            </a:endParaRPr>
          </a:p>
        </p:txBody>
      </p:sp>
      <p:sp>
        <p:nvSpPr>
          <p:cNvPr id="38" name="object 38"/>
          <p:cNvSpPr txBox="1"/>
          <p:nvPr/>
        </p:nvSpPr>
        <p:spPr>
          <a:xfrm>
            <a:off x="1151029" y="6389476"/>
            <a:ext cx="5480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试样称</a:t>
            </a:r>
            <a:r>
              <a:rPr dirty="0" sz="950" spc="20">
                <a:latin typeface="宋体"/>
                <a:cs typeface="宋体"/>
              </a:rPr>
              <a:t>量</a:t>
            </a:r>
            <a:endParaRPr sz="950">
              <a:latin typeface="宋体"/>
              <a:cs typeface="宋体"/>
            </a:endParaRPr>
          </a:p>
        </p:txBody>
      </p:sp>
      <p:sp>
        <p:nvSpPr>
          <p:cNvPr id="39" name="object 39"/>
          <p:cNvSpPr txBox="1"/>
          <p:nvPr/>
        </p:nvSpPr>
        <p:spPr>
          <a:xfrm>
            <a:off x="721998" y="6640896"/>
            <a:ext cx="6083300" cy="1209675"/>
          </a:xfrm>
          <a:prstGeom prst="rect">
            <a:avLst/>
          </a:prstGeom>
        </p:spPr>
        <p:txBody>
          <a:bodyPr wrap="square" lIns="0" tIns="10795" rIns="0" bIns="0" rtlCol="0" vert="horz">
            <a:spAutoFit/>
          </a:bodyPr>
          <a:lstStyle/>
          <a:p>
            <a:pPr algn="just" marL="101600" marR="93980" indent="299085">
              <a:lnSpc>
                <a:spcPct val="136200"/>
              </a:lnSpc>
              <a:spcBef>
                <a:spcPts val="85"/>
              </a:spcBef>
            </a:pPr>
            <a:r>
              <a:rPr dirty="0" sz="950" spc="95">
                <a:latin typeface="宋体"/>
                <a:cs typeface="宋体"/>
              </a:rPr>
              <a:t>均匀性好的样品</a:t>
            </a:r>
            <a:r>
              <a:rPr dirty="0" baseline="2923" sz="1425" spc="112">
                <a:latin typeface="宋体"/>
                <a:cs typeface="宋体"/>
              </a:rPr>
              <a:t>,</a:t>
            </a:r>
            <a:r>
              <a:rPr dirty="0" sz="950" spc="165">
                <a:latin typeface="宋体"/>
                <a:cs typeface="宋体"/>
              </a:rPr>
              <a:t>如奶粉</a:t>
            </a:r>
            <a:r>
              <a:rPr dirty="0" sz="950" spc="95">
                <a:latin typeface="宋体"/>
                <a:cs typeface="宋体"/>
              </a:rPr>
              <a:t>等</a:t>
            </a:r>
            <a:r>
              <a:rPr dirty="0" baseline="2923" sz="1425" spc="202">
                <a:latin typeface="宋体"/>
                <a:cs typeface="宋体"/>
              </a:rPr>
              <a:t>,</a:t>
            </a:r>
            <a:r>
              <a:rPr dirty="0" sz="950" spc="165">
                <a:latin typeface="宋体"/>
                <a:cs typeface="宋体"/>
              </a:rPr>
              <a:t>准确称取一定量试样</a:t>
            </a:r>
            <a:r>
              <a:rPr dirty="0" baseline="2923" sz="1425" spc="157">
                <a:latin typeface="宋体"/>
                <a:cs typeface="宋体"/>
              </a:rPr>
              <a:t>(</a:t>
            </a:r>
            <a:r>
              <a:rPr dirty="0" sz="950" spc="165">
                <a:latin typeface="宋体"/>
                <a:cs typeface="宋体"/>
              </a:rPr>
              <a:t>精</a:t>
            </a:r>
            <a:r>
              <a:rPr dirty="0" sz="950" spc="175">
                <a:latin typeface="宋体"/>
                <a:cs typeface="宋体"/>
              </a:rPr>
              <a:t>确</a:t>
            </a:r>
            <a:r>
              <a:rPr dirty="0" sz="950" spc="20">
                <a:latin typeface="宋体"/>
                <a:cs typeface="宋体"/>
              </a:rPr>
              <a:t>至</a:t>
            </a:r>
            <a:r>
              <a:rPr dirty="0" sz="950" spc="-355">
                <a:latin typeface="宋体"/>
                <a:cs typeface="宋体"/>
              </a:rPr>
              <a:t> </a:t>
            </a:r>
            <a:r>
              <a:rPr dirty="0" baseline="-8771" sz="1425" spc="270">
                <a:latin typeface="宋体"/>
                <a:cs typeface="宋体"/>
              </a:rPr>
              <a:t>0.0001</a:t>
            </a:r>
            <a:r>
              <a:rPr dirty="0" baseline="-11695" sz="1425" spc="270">
                <a:latin typeface="宋体"/>
                <a:cs typeface="宋体"/>
              </a:rPr>
              <a:t>g</a:t>
            </a:r>
            <a:r>
              <a:rPr dirty="0" baseline="2923" sz="1425" spc="270">
                <a:latin typeface="宋体"/>
                <a:cs typeface="宋体"/>
              </a:rPr>
              <a:t>),</a:t>
            </a:r>
            <a:r>
              <a:rPr dirty="0" sz="950" spc="175">
                <a:latin typeface="宋体"/>
                <a:cs typeface="宋体"/>
              </a:rPr>
              <a:t>使试样中蛋白质含量</a:t>
            </a:r>
            <a:r>
              <a:rPr dirty="0" sz="950" spc="20">
                <a:latin typeface="宋体"/>
                <a:cs typeface="宋体"/>
              </a:rPr>
              <a:t>在 </a:t>
            </a:r>
            <a:r>
              <a:rPr dirty="0" baseline="-8771" sz="1425" spc="405">
                <a:latin typeface="宋体"/>
                <a:cs typeface="宋体"/>
              </a:rPr>
              <a:t>10</a:t>
            </a:r>
            <a:r>
              <a:rPr dirty="0" baseline="-8771" sz="1425" spc="-592">
                <a:latin typeface="宋体"/>
                <a:cs typeface="宋体"/>
              </a:rPr>
              <a:t> </a:t>
            </a:r>
            <a:r>
              <a:rPr dirty="0" baseline="-8771" sz="1425" spc="405">
                <a:latin typeface="宋体"/>
                <a:cs typeface="宋体"/>
              </a:rPr>
              <a:t>m</a:t>
            </a:r>
            <a:r>
              <a:rPr dirty="0" baseline="-11695" sz="1425" spc="405">
                <a:latin typeface="宋体"/>
                <a:cs typeface="宋体"/>
              </a:rPr>
              <a:t>g</a:t>
            </a:r>
            <a:r>
              <a:rPr dirty="0" baseline="-8771" sz="1425" spc="405">
                <a:latin typeface="宋体"/>
                <a:cs typeface="宋体"/>
              </a:rPr>
              <a:t>~20</a:t>
            </a:r>
            <a:r>
              <a:rPr dirty="0" baseline="-8771" sz="1425" spc="-585">
                <a:latin typeface="宋体"/>
                <a:cs typeface="宋体"/>
              </a:rPr>
              <a:t> </a:t>
            </a:r>
            <a:r>
              <a:rPr dirty="0" baseline="-8771" sz="1425" spc="585">
                <a:latin typeface="宋体"/>
                <a:cs typeface="宋体"/>
              </a:rPr>
              <a:t>m</a:t>
            </a:r>
            <a:r>
              <a:rPr dirty="0" baseline="-11695" sz="1425" spc="585">
                <a:latin typeface="宋体"/>
                <a:cs typeface="宋体"/>
              </a:rPr>
              <a:t>g</a:t>
            </a:r>
            <a:r>
              <a:rPr dirty="0" sz="950" spc="95">
                <a:latin typeface="宋体"/>
                <a:cs typeface="宋体"/>
              </a:rPr>
              <a:t>范围内</a:t>
            </a:r>
            <a:r>
              <a:rPr dirty="0" baseline="2923" sz="1425" spc="142">
                <a:latin typeface="宋体"/>
                <a:cs typeface="宋体"/>
              </a:rPr>
              <a:t>。</a:t>
            </a:r>
            <a:r>
              <a:rPr dirty="0" sz="950" spc="95">
                <a:latin typeface="宋体"/>
                <a:cs typeface="宋体"/>
              </a:rPr>
              <a:t>对于蛋白质</a:t>
            </a:r>
            <a:r>
              <a:rPr dirty="0" sz="950" spc="114">
                <a:latin typeface="宋体"/>
                <a:cs typeface="宋体"/>
              </a:rPr>
              <a:t>含</a:t>
            </a:r>
            <a:r>
              <a:rPr dirty="0" sz="950" spc="125">
                <a:latin typeface="宋体"/>
                <a:cs typeface="宋体"/>
              </a:rPr>
              <a:t>量未知</a:t>
            </a:r>
            <a:r>
              <a:rPr dirty="0" sz="950" spc="135">
                <a:latin typeface="宋体"/>
                <a:cs typeface="宋体"/>
              </a:rPr>
              <a:t>的样</a:t>
            </a:r>
            <a:r>
              <a:rPr dirty="0" sz="950" spc="95">
                <a:latin typeface="宋体"/>
                <a:cs typeface="宋体"/>
              </a:rPr>
              <a:t>品</a:t>
            </a:r>
            <a:r>
              <a:rPr dirty="0" baseline="2923" sz="1425" spc="142">
                <a:latin typeface="宋体"/>
                <a:cs typeface="宋体"/>
              </a:rPr>
              <a:t>,</a:t>
            </a:r>
            <a:r>
              <a:rPr dirty="0" sz="950" spc="135">
                <a:latin typeface="宋体"/>
                <a:cs typeface="宋体"/>
              </a:rPr>
              <a:t>可先测定样品中蛋白质含</a:t>
            </a:r>
            <a:r>
              <a:rPr dirty="0" sz="950" spc="95">
                <a:latin typeface="宋体"/>
                <a:cs typeface="宋体"/>
              </a:rPr>
              <a:t>量</a:t>
            </a:r>
            <a:r>
              <a:rPr dirty="0" baseline="2923" sz="1425" spc="187">
                <a:latin typeface="宋体"/>
                <a:cs typeface="宋体"/>
              </a:rPr>
              <a:t>。</a:t>
            </a:r>
            <a:r>
              <a:rPr dirty="0" sz="950" spc="135">
                <a:latin typeface="宋体"/>
                <a:cs typeface="宋体"/>
              </a:rPr>
              <a:t>将称量好的样</a:t>
            </a:r>
            <a:r>
              <a:rPr dirty="0" sz="950" spc="20">
                <a:latin typeface="宋体"/>
                <a:cs typeface="宋体"/>
              </a:rPr>
              <a:t>品 </a:t>
            </a:r>
            <a:r>
              <a:rPr dirty="0" sz="950" spc="95">
                <a:latin typeface="宋体"/>
                <a:cs typeface="宋体"/>
              </a:rPr>
              <a:t>置于水解管中</a:t>
            </a:r>
            <a:r>
              <a:rPr dirty="0" baseline="2923" sz="1425" spc="30">
                <a:latin typeface="宋体"/>
                <a:cs typeface="宋体"/>
              </a:rPr>
              <a:t>。</a:t>
            </a:r>
            <a:endParaRPr baseline="2923" sz="1425">
              <a:latin typeface="宋体"/>
              <a:cs typeface="宋体"/>
            </a:endParaRPr>
          </a:p>
          <a:p>
            <a:pPr marL="400685">
              <a:lnSpc>
                <a:spcPct val="100000"/>
              </a:lnSpc>
              <a:spcBef>
                <a:spcPts val="420"/>
              </a:spcBef>
            </a:pPr>
            <a:r>
              <a:rPr dirty="0" sz="950" spc="95">
                <a:latin typeface="宋体"/>
                <a:cs typeface="宋体"/>
              </a:rPr>
              <a:t>很难获得高均匀性的试样</a:t>
            </a:r>
            <a:r>
              <a:rPr dirty="0" baseline="2923" sz="1425" spc="67">
                <a:latin typeface="宋体"/>
                <a:cs typeface="宋体"/>
              </a:rPr>
              <a:t>,</a:t>
            </a:r>
            <a:r>
              <a:rPr dirty="0" sz="950" spc="95">
                <a:latin typeface="宋体"/>
                <a:cs typeface="宋体"/>
              </a:rPr>
              <a:t>如鲜肉等</a:t>
            </a:r>
            <a:r>
              <a:rPr dirty="0" baseline="2923" sz="1425" spc="67">
                <a:latin typeface="宋体"/>
                <a:cs typeface="宋体"/>
              </a:rPr>
              <a:t>,</a:t>
            </a:r>
            <a:r>
              <a:rPr dirty="0" sz="950" spc="95">
                <a:latin typeface="宋体"/>
                <a:cs typeface="宋体"/>
              </a:rPr>
              <a:t>为减少误差可适当增大称样量</a:t>
            </a:r>
            <a:r>
              <a:rPr dirty="0" baseline="2923" sz="1425" spc="67">
                <a:latin typeface="宋体"/>
                <a:cs typeface="宋体"/>
              </a:rPr>
              <a:t>,</a:t>
            </a:r>
            <a:r>
              <a:rPr dirty="0" sz="950" spc="95">
                <a:latin typeface="宋体"/>
                <a:cs typeface="宋体"/>
              </a:rPr>
              <a:t>测定前再做稀释</a:t>
            </a:r>
            <a:r>
              <a:rPr dirty="0" baseline="2923" sz="1425" spc="30">
                <a:latin typeface="宋体"/>
                <a:cs typeface="宋体"/>
              </a:rPr>
              <a:t>。</a:t>
            </a:r>
            <a:endParaRPr baseline="2923" sz="1425">
              <a:latin typeface="宋体"/>
              <a:cs typeface="宋体"/>
            </a:endParaRPr>
          </a:p>
          <a:p>
            <a:pPr marL="400685">
              <a:lnSpc>
                <a:spcPct val="100000"/>
              </a:lnSpc>
              <a:spcBef>
                <a:spcPts val="415"/>
              </a:spcBef>
            </a:pPr>
            <a:r>
              <a:rPr dirty="0" sz="950" spc="95">
                <a:latin typeface="宋体"/>
                <a:cs typeface="宋体"/>
              </a:rPr>
              <a:t>对于蛋白质含量低的样品</a:t>
            </a:r>
            <a:r>
              <a:rPr dirty="0" baseline="2923" sz="1425" spc="67">
                <a:latin typeface="宋体"/>
                <a:cs typeface="宋体"/>
              </a:rPr>
              <a:t>,</a:t>
            </a:r>
            <a:r>
              <a:rPr dirty="0" sz="950" spc="105">
                <a:latin typeface="宋体"/>
                <a:cs typeface="宋体"/>
              </a:rPr>
              <a:t>如</a:t>
            </a:r>
            <a:r>
              <a:rPr dirty="0" sz="950" spc="135">
                <a:latin typeface="宋体"/>
                <a:cs typeface="宋体"/>
              </a:rPr>
              <a:t>蔬</a:t>
            </a:r>
            <a:r>
              <a:rPr dirty="0" sz="950" spc="95">
                <a:latin typeface="宋体"/>
                <a:cs typeface="宋体"/>
              </a:rPr>
              <a:t>菜</a:t>
            </a:r>
            <a:r>
              <a:rPr dirty="0" baseline="2923" sz="1425" spc="-569">
                <a:latin typeface="宋体"/>
                <a:cs typeface="宋体"/>
              </a:rPr>
              <a:t>、</a:t>
            </a:r>
            <a:r>
              <a:rPr dirty="0" sz="950" spc="135">
                <a:latin typeface="宋体"/>
                <a:cs typeface="宋体"/>
              </a:rPr>
              <a:t>水</a:t>
            </a:r>
            <a:r>
              <a:rPr dirty="0" sz="950" spc="95">
                <a:latin typeface="宋体"/>
                <a:cs typeface="宋体"/>
              </a:rPr>
              <a:t>果</a:t>
            </a:r>
            <a:r>
              <a:rPr dirty="0" baseline="2923" sz="1425" spc="-569">
                <a:latin typeface="宋体"/>
                <a:cs typeface="宋体"/>
              </a:rPr>
              <a:t>、</a:t>
            </a:r>
            <a:r>
              <a:rPr dirty="0" sz="950" spc="135">
                <a:latin typeface="宋体"/>
                <a:cs typeface="宋体"/>
              </a:rPr>
              <a:t>饮料和淀粉类食品</a:t>
            </a:r>
            <a:r>
              <a:rPr dirty="0" sz="950" spc="95">
                <a:latin typeface="宋体"/>
                <a:cs typeface="宋体"/>
              </a:rPr>
              <a:t>等</a:t>
            </a:r>
            <a:r>
              <a:rPr dirty="0" baseline="2923" sz="1425" spc="142">
                <a:latin typeface="宋体"/>
                <a:cs typeface="宋体"/>
              </a:rPr>
              <a:t>,</a:t>
            </a:r>
            <a:r>
              <a:rPr dirty="0" sz="950" spc="135">
                <a:latin typeface="宋体"/>
                <a:cs typeface="宋体"/>
              </a:rPr>
              <a:t>固体或半固体试样称样量不大</a:t>
            </a:r>
            <a:r>
              <a:rPr dirty="0" sz="950" spc="20">
                <a:latin typeface="宋体"/>
                <a:cs typeface="宋体"/>
              </a:rPr>
              <a:t>于</a:t>
            </a:r>
            <a:endParaRPr sz="950">
              <a:latin typeface="宋体"/>
              <a:cs typeface="宋体"/>
            </a:endParaRPr>
          </a:p>
          <a:p>
            <a:pPr marL="101600">
              <a:lnSpc>
                <a:spcPct val="100000"/>
              </a:lnSpc>
              <a:spcBef>
                <a:spcPts val="420"/>
              </a:spcBef>
            </a:pPr>
            <a:r>
              <a:rPr dirty="0" baseline="-8771" sz="1425" spc="382">
                <a:latin typeface="宋体"/>
                <a:cs typeface="宋体"/>
              </a:rPr>
              <a:t>2</a:t>
            </a:r>
            <a:r>
              <a:rPr dirty="0" baseline="-11695" sz="1425" spc="382">
                <a:latin typeface="宋体"/>
                <a:cs typeface="宋体"/>
              </a:rPr>
              <a:t>g</a:t>
            </a:r>
            <a:r>
              <a:rPr dirty="0" baseline="2923" sz="1425" spc="382">
                <a:latin typeface="宋体"/>
                <a:cs typeface="宋体"/>
              </a:rPr>
              <a:t>,</a:t>
            </a:r>
            <a:r>
              <a:rPr dirty="0" sz="950" spc="95">
                <a:latin typeface="宋体"/>
                <a:cs typeface="宋体"/>
              </a:rPr>
              <a:t>液体试样称样量不大于</a:t>
            </a:r>
            <a:r>
              <a:rPr dirty="0" baseline="-8771" sz="1425" spc="540">
                <a:latin typeface="宋体"/>
                <a:cs typeface="宋体"/>
              </a:rPr>
              <a:t>5</a:t>
            </a:r>
            <a:r>
              <a:rPr dirty="0" baseline="-11695" sz="1425" spc="540">
                <a:latin typeface="宋体"/>
                <a:cs typeface="宋体"/>
              </a:rPr>
              <a:t>g</a:t>
            </a:r>
            <a:r>
              <a:rPr dirty="0" baseline="2923" sz="1425" spc="30">
                <a:latin typeface="宋体"/>
                <a:cs typeface="宋体"/>
              </a:rPr>
              <a:t>。</a:t>
            </a:r>
            <a:endParaRPr baseline="2923" sz="1425">
              <a:latin typeface="宋体"/>
              <a:cs typeface="宋体"/>
            </a:endParaRPr>
          </a:p>
        </p:txBody>
      </p:sp>
      <p:sp>
        <p:nvSpPr>
          <p:cNvPr id="40" name="object 40"/>
          <p:cNvSpPr txBox="1"/>
          <p:nvPr/>
        </p:nvSpPr>
        <p:spPr>
          <a:xfrm>
            <a:off x="810898" y="7989054"/>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335">
                <a:latin typeface="Arial Black"/>
                <a:cs typeface="Arial Black"/>
              </a:rPr>
              <a:t>3</a:t>
            </a:r>
            <a:endParaRPr sz="950">
              <a:latin typeface="Arial Black"/>
              <a:cs typeface="Arial Black"/>
            </a:endParaRPr>
          </a:p>
        </p:txBody>
      </p:sp>
      <p:sp>
        <p:nvSpPr>
          <p:cNvPr id="41" name="object 41"/>
          <p:cNvSpPr txBox="1"/>
          <p:nvPr/>
        </p:nvSpPr>
        <p:spPr>
          <a:xfrm>
            <a:off x="1151029" y="7973039"/>
            <a:ext cx="5480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试样水</a:t>
            </a:r>
            <a:r>
              <a:rPr dirty="0" sz="950" spc="20">
                <a:latin typeface="宋体"/>
                <a:cs typeface="宋体"/>
              </a:rPr>
              <a:t>解</a:t>
            </a:r>
            <a:endParaRPr sz="950">
              <a:latin typeface="宋体"/>
              <a:cs typeface="宋体"/>
            </a:endParaRPr>
          </a:p>
        </p:txBody>
      </p:sp>
      <p:sp>
        <p:nvSpPr>
          <p:cNvPr id="42" name="object 42"/>
          <p:cNvSpPr txBox="1"/>
          <p:nvPr/>
        </p:nvSpPr>
        <p:spPr>
          <a:xfrm>
            <a:off x="742572" y="8224459"/>
            <a:ext cx="6075045" cy="1408430"/>
          </a:xfrm>
          <a:prstGeom prst="rect">
            <a:avLst/>
          </a:prstGeom>
        </p:spPr>
        <p:txBody>
          <a:bodyPr wrap="square" lIns="0" tIns="10795" rIns="0" bIns="0" rtlCol="0" vert="horz">
            <a:spAutoFit/>
          </a:bodyPr>
          <a:lstStyle/>
          <a:p>
            <a:pPr algn="just" marL="114300" marR="106680" indent="266065">
              <a:lnSpc>
                <a:spcPct val="136200"/>
              </a:lnSpc>
              <a:spcBef>
                <a:spcPts val="85"/>
              </a:spcBef>
            </a:pPr>
            <a:r>
              <a:rPr dirty="0" sz="950" spc="95">
                <a:latin typeface="宋体"/>
                <a:cs typeface="宋体"/>
              </a:rPr>
              <a:t>根据试样的蛋白质含量</a:t>
            </a:r>
            <a:r>
              <a:rPr dirty="0" baseline="2923" sz="1425" spc="67">
                <a:latin typeface="宋体"/>
                <a:cs typeface="宋体"/>
              </a:rPr>
              <a:t>,</a:t>
            </a:r>
            <a:r>
              <a:rPr dirty="0" sz="950" spc="95">
                <a:latin typeface="宋体"/>
                <a:cs typeface="宋体"/>
              </a:rPr>
              <a:t>在水解管内加</a:t>
            </a:r>
            <a:r>
              <a:rPr dirty="0" baseline="-8771" sz="1425" spc="405">
                <a:latin typeface="宋体"/>
                <a:cs typeface="宋体"/>
              </a:rPr>
              <a:t>10</a:t>
            </a:r>
            <a:r>
              <a:rPr dirty="0" baseline="-8771" sz="1425" spc="-569">
                <a:latin typeface="宋体"/>
                <a:cs typeface="宋体"/>
              </a:rPr>
              <a:t> </a:t>
            </a:r>
            <a:r>
              <a:rPr dirty="0" baseline="-8771" sz="1425" spc="450">
                <a:latin typeface="宋体"/>
                <a:cs typeface="宋体"/>
              </a:rPr>
              <a:t>mL~15</a:t>
            </a:r>
            <a:r>
              <a:rPr dirty="0" baseline="-8771" sz="1425" spc="-569">
                <a:latin typeface="宋体"/>
                <a:cs typeface="宋体"/>
              </a:rPr>
              <a:t> </a:t>
            </a:r>
            <a:r>
              <a:rPr dirty="0" baseline="-8771" sz="1425" spc="442">
                <a:latin typeface="宋体"/>
                <a:cs typeface="宋体"/>
              </a:rPr>
              <a:t>mL6</a:t>
            </a:r>
            <a:r>
              <a:rPr dirty="0" baseline="-8771" sz="1425" spc="-569">
                <a:latin typeface="宋体"/>
                <a:cs typeface="宋体"/>
              </a:rPr>
              <a:t> </a:t>
            </a:r>
            <a:r>
              <a:rPr dirty="0" baseline="-8771" sz="1425" spc="209">
                <a:latin typeface="宋体"/>
                <a:cs typeface="宋体"/>
              </a:rPr>
              <a:t>mol</a:t>
            </a:r>
            <a:r>
              <a:rPr dirty="0" baseline="2923" sz="1425" spc="209">
                <a:latin typeface="宋体"/>
                <a:cs typeface="宋体"/>
              </a:rPr>
              <a:t>/</a:t>
            </a:r>
            <a:r>
              <a:rPr dirty="0" baseline="-8771" sz="1425" spc="209">
                <a:latin typeface="宋体"/>
                <a:cs typeface="宋体"/>
              </a:rPr>
              <a:t>L</a:t>
            </a:r>
            <a:r>
              <a:rPr dirty="0" baseline="-8771" sz="1425" spc="-502">
                <a:latin typeface="宋体"/>
                <a:cs typeface="宋体"/>
              </a:rPr>
              <a:t> </a:t>
            </a:r>
            <a:r>
              <a:rPr dirty="0" sz="950" spc="114">
                <a:latin typeface="宋体"/>
                <a:cs typeface="宋体"/>
              </a:rPr>
              <a:t>盐酸溶</a:t>
            </a:r>
            <a:r>
              <a:rPr dirty="0" sz="950" spc="95">
                <a:latin typeface="宋体"/>
                <a:cs typeface="宋体"/>
              </a:rPr>
              <a:t>液</a:t>
            </a:r>
            <a:r>
              <a:rPr dirty="0" baseline="2923" sz="1425" spc="172">
                <a:latin typeface="宋体"/>
                <a:cs typeface="宋体"/>
              </a:rPr>
              <a:t>。</a:t>
            </a:r>
            <a:r>
              <a:rPr dirty="0" sz="950" spc="114">
                <a:latin typeface="宋体"/>
                <a:cs typeface="宋体"/>
              </a:rPr>
              <a:t>对于含水量</a:t>
            </a:r>
            <a:r>
              <a:rPr dirty="0" sz="950" spc="95">
                <a:latin typeface="宋体"/>
                <a:cs typeface="宋体"/>
              </a:rPr>
              <a:t>高</a:t>
            </a:r>
            <a:r>
              <a:rPr dirty="0" baseline="2923" sz="1425" spc="-600">
                <a:latin typeface="宋体"/>
                <a:cs typeface="宋体"/>
              </a:rPr>
              <a:t>、</a:t>
            </a:r>
            <a:r>
              <a:rPr dirty="0" sz="950" spc="114">
                <a:latin typeface="宋体"/>
                <a:cs typeface="宋体"/>
              </a:rPr>
              <a:t>蛋白</a:t>
            </a:r>
            <a:r>
              <a:rPr dirty="0" sz="950" spc="20">
                <a:latin typeface="宋体"/>
                <a:cs typeface="宋体"/>
              </a:rPr>
              <a:t>质 </a:t>
            </a:r>
            <a:r>
              <a:rPr dirty="0" sz="950" spc="95">
                <a:latin typeface="宋体"/>
                <a:cs typeface="宋体"/>
              </a:rPr>
              <a:t>含量低的试样</a:t>
            </a:r>
            <a:r>
              <a:rPr dirty="0" baseline="2923" sz="1425" spc="67">
                <a:latin typeface="宋体"/>
                <a:cs typeface="宋体"/>
              </a:rPr>
              <a:t>,</a:t>
            </a:r>
            <a:r>
              <a:rPr dirty="0" sz="950" spc="95">
                <a:latin typeface="宋体"/>
                <a:cs typeface="宋体"/>
              </a:rPr>
              <a:t>如饮料</a:t>
            </a:r>
            <a:r>
              <a:rPr dirty="0" baseline="2923" sz="1425" spc="-644">
                <a:latin typeface="宋体"/>
                <a:cs typeface="宋体"/>
              </a:rPr>
              <a:t>、</a:t>
            </a:r>
            <a:r>
              <a:rPr dirty="0" sz="950" spc="95">
                <a:latin typeface="宋体"/>
                <a:cs typeface="宋体"/>
              </a:rPr>
              <a:t>水果</a:t>
            </a:r>
            <a:r>
              <a:rPr dirty="0" baseline="2923" sz="1425" spc="-644">
                <a:latin typeface="宋体"/>
                <a:cs typeface="宋体"/>
              </a:rPr>
              <a:t>、</a:t>
            </a:r>
            <a:r>
              <a:rPr dirty="0" sz="950" spc="95">
                <a:latin typeface="宋体"/>
                <a:cs typeface="宋体"/>
              </a:rPr>
              <a:t>蔬菜等</a:t>
            </a:r>
            <a:r>
              <a:rPr dirty="0" baseline="2923" sz="1425" spc="67">
                <a:latin typeface="宋体"/>
                <a:cs typeface="宋体"/>
              </a:rPr>
              <a:t>,</a:t>
            </a:r>
            <a:r>
              <a:rPr dirty="0" sz="950" spc="95">
                <a:latin typeface="宋体"/>
                <a:cs typeface="宋体"/>
              </a:rPr>
              <a:t>可先加入约</a:t>
            </a:r>
            <a:r>
              <a:rPr dirty="0" sz="950" spc="114">
                <a:latin typeface="宋体"/>
                <a:cs typeface="宋体"/>
              </a:rPr>
              <a:t>相同体积的盐酸混匀</a:t>
            </a:r>
            <a:r>
              <a:rPr dirty="0" sz="950" spc="95">
                <a:latin typeface="宋体"/>
                <a:cs typeface="宋体"/>
              </a:rPr>
              <a:t>后</a:t>
            </a:r>
            <a:r>
              <a:rPr dirty="0" baseline="2923" sz="1425" spc="97">
                <a:latin typeface="宋体"/>
                <a:cs typeface="宋体"/>
              </a:rPr>
              <a:t>,</a:t>
            </a:r>
            <a:r>
              <a:rPr dirty="0" sz="950" spc="114">
                <a:latin typeface="宋体"/>
                <a:cs typeface="宋体"/>
              </a:rPr>
              <a:t>再用</a:t>
            </a:r>
            <a:r>
              <a:rPr dirty="0" baseline="-8771" sz="1425" spc="742">
                <a:latin typeface="宋体"/>
                <a:cs typeface="宋体"/>
              </a:rPr>
              <a:t>6</a:t>
            </a:r>
            <a:r>
              <a:rPr dirty="0" baseline="-8771" sz="1425" spc="-555">
                <a:latin typeface="宋体"/>
                <a:cs typeface="宋体"/>
              </a:rPr>
              <a:t> </a:t>
            </a:r>
            <a:r>
              <a:rPr dirty="0" baseline="-8771" sz="1425" spc="209">
                <a:latin typeface="宋体"/>
                <a:cs typeface="宋体"/>
              </a:rPr>
              <a:t>mol</a:t>
            </a:r>
            <a:r>
              <a:rPr dirty="0" baseline="2923" sz="1425" spc="209">
                <a:latin typeface="宋体"/>
                <a:cs typeface="宋体"/>
              </a:rPr>
              <a:t>/</a:t>
            </a:r>
            <a:r>
              <a:rPr dirty="0" baseline="-8771" sz="1425" spc="209">
                <a:latin typeface="宋体"/>
                <a:cs typeface="宋体"/>
              </a:rPr>
              <a:t>L</a:t>
            </a:r>
            <a:r>
              <a:rPr dirty="0" baseline="-8771" sz="1425" spc="-532">
                <a:latin typeface="宋体"/>
                <a:cs typeface="宋体"/>
              </a:rPr>
              <a:t> </a:t>
            </a:r>
            <a:r>
              <a:rPr dirty="0" sz="950" spc="114">
                <a:latin typeface="宋体"/>
                <a:cs typeface="宋体"/>
              </a:rPr>
              <a:t>盐</a:t>
            </a:r>
            <a:r>
              <a:rPr dirty="0" sz="950" spc="125">
                <a:latin typeface="宋体"/>
                <a:cs typeface="宋体"/>
              </a:rPr>
              <a:t>酸溶液补</a:t>
            </a:r>
            <a:r>
              <a:rPr dirty="0" sz="950" spc="20">
                <a:latin typeface="宋体"/>
                <a:cs typeface="宋体"/>
              </a:rPr>
              <a:t>充 </a:t>
            </a:r>
            <a:r>
              <a:rPr dirty="0" sz="950" spc="95">
                <a:latin typeface="宋体"/>
                <a:cs typeface="宋体"/>
              </a:rPr>
              <a:t>至大约</a:t>
            </a:r>
            <a:r>
              <a:rPr dirty="0" baseline="-8771" sz="1425" spc="405">
                <a:latin typeface="宋体"/>
                <a:cs typeface="宋体"/>
              </a:rPr>
              <a:t>10</a:t>
            </a:r>
            <a:r>
              <a:rPr dirty="0" baseline="-8771" sz="1425" spc="-562">
                <a:latin typeface="宋体"/>
                <a:cs typeface="宋体"/>
              </a:rPr>
              <a:t> </a:t>
            </a:r>
            <a:r>
              <a:rPr dirty="0" baseline="-8771" sz="1425" spc="487">
                <a:latin typeface="宋体"/>
                <a:cs typeface="宋体"/>
              </a:rPr>
              <a:t>mL</a:t>
            </a:r>
            <a:r>
              <a:rPr dirty="0" baseline="2923" sz="1425" spc="142">
                <a:latin typeface="宋体"/>
                <a:cs typeface="宋体"/>
              </a:rPr>
              <a:t>。</a:t>
            </a:r>
            <a:r>
              <a:rPr dirty="0" sz="950" spc="95">
                <a:latin typeface="宋体"/>
                <a:cs typeface="宋体"/>
              </a:rPr>
              <a:t>继续向水解管内加入苯酚</a:t>
            </a:r>
            <a:r>
              <a:rPr dirty="0" baseline="-8771" sz="1425" spc="855">
                <a:latin typeface="宋体"/>
                <a:cs typeface="宋体"/>
              </a:rPr>
              <a:t>3</a:t>
            </a:r>
            <a:r>
              <a:rPr dirty="0" sz="950" spc="95">
                <a:latin typeface="宋体"/>
                <a:cs typeface="宋体"/>
              </a:rPr>
              <a:t>滴</a:t>
            </a:r>
            <a:r>
              <a:rPr dirty="0" baseline="-8771" sz="1425" spc="660">
                <a:latin typeface="宋体"/>
                <a:cs typeface="宋体"/>
              </a:rPr>
              <a:t>~4</a:t>
            </a:r>
            <a:r>
              <a:rPr dirty="0" sz="950" spc="95">
                <a:latin typeface="宋体"/>
                <a:cs typeface="宋体"/>
              </a:rPr>
              <a:t>滴</a:t>
            </a:r>
            <a:r>
              <a:rPr dirty="0" baseline="2923" sz="1425" spc="30">
                <a:latin typeface="宋体"/>
                <a:cs typeface="宋体"/>
              </a:rPr>
              <a:t>。</a:t>
            </a:r>
            <a:endParaRPr baseline="2923" sz="1425">
              <a:latin typeface="宋体"/>
              <a:cs typeface="宋体"/>
            </a:endParaRPr>
          </a:p>
          <a:p>
            <a:pPr algn="just" marL="114300" marR="106680" indent="266065">
              <a:lnSpc>
                <a:spcPct val="136200"/>
              </a:lnSpc>
              <a:spcBef>
                <a:spcPts val="10"/>
              </a:spcBef>
            </a:pPr>
            <a:r>
              <a:rPr dirty="0" sz="950" spc="85">
                <a:latin typeface="宋体"/>
                <a:cs typeface="宋体"/>
              </a:rPr>
              <a:t>将</a:t>
            </a:r>
            <a:r>
              <a:rPr dirty="0" sz="950" spc="95">
                <a:latin typeface="宋体"/>
                <a:cs typeface="宋体"/>
              </a:rPr>
              <a:t>水解管放入冷冻剂中</a:t>
            </a:r>
            <a:r>
              <a:rPr dirty="0" baseline="2923" sz="1425" spc="67">
                <a:latin typeface="宋体"/>
                <a:cs typeface="宋体"/>
              </a:rPr>
              <a:t>,</a:t>
            </a:r>
            <a:r>
              <a:rPr dirty="0" sz="950" spc="95">
                <a:latin typeface="宋体"/>
                <a:cs typeface="宋体"/>
              </a:rPr>
              <a:t>冷冻</a:t>
            </a:r>
            <a:r>
              <a:rPr dirty="0" baseline="-8771" sz="1425" spc="742">
                <a:latin typeface="宋体"/>
                <a:cs typeface="宋体"/>
              </a:rPr>
              <a:t>3</a:t>
            </a:r>
            <a:r>
              <a:rPr dirty="0" baseline="-8771" sz="1425" spc="-585">
                <a:latin typeface="宋体"/>
                <a:cs typeface="宋体"/>
              </a:rPr>
              <a:t> </a:t>
            </a:r>
            <a:r>
              <a:rPr dirty="0" baseline="-8771" sz="1425" spc="345">
                <a:latin typeface="宋体"/>
                <a:cs typeface="宋体"/>
              </a:rPr>
              <a:t>min~5</a:t>
            </a:r>
            <a:r>
              <a:rPr dirty="0" baseline="-8771" sz="1425" spc="-585">
                <a:latin typeface="宋体"/>
                <a:cs typeface="宋体"/>
              </a:rPr>
              <a:t> </a:t>
            </a:r>
            <a:r>
              <a:rPr dirty="0" baseline="-8771" sz="1425" spc="157">
                <a:latin typeface="宋体"/>
                <a:cs typeface="宋体"/>
              </a:rPr>
              <a:t>min</a:t>
            </a:r>
            <a:r>
              <a:rPr dirty="0" baseline="2923" sz="1425" spc="157">
                <a:latin typeface="宋体"/>
                <a:cs typeface="宋体"/>
              </a:rPr>
              <a:t>,</a:t>
            </a:r>
            <a:r>
              <a:rPr dirty="0" sz="950" spc="125">
                <a:latin typeface="宋体"/>
                <a:cs typeface="宋体"/>
              </a:rPr>
              <a:t>接到真空泵的抽气管</a:t>
            </a:r>
            <a:r>
              <a:rPr dirty="0" sz="950" spc="95">
                <a:latin typeface="宋体"/>
                <a:cs typeface="宋体"/>
              </a:rPr>
              <a:t>上</a:t>
            </a:r>
            <a:r>
              <a:rPr dirty="0" baseline="2923" sz="1425" spc="127">
                <a:latin typeface="宋体"/>
                <a:cs typeface="宋体"/>
              </a:rPr>
              <a:t>,</a:t>
            </a:r>
            <a:r>
              <a:rPr dirty="0" sz="950" spc="125">
                <a:latin typeface="宋体"/>
                <a:cs typeface="宋体"/>
              </a:rPr>
              <a:t>抽真</a:t>
            </a:r>
            <a:r>
              <a:rPr dirty="0" sz="950" spc="114">
                <a:latin typeface="宋体"/>
                <a:cs typeface="宋体"/>
              </a:rPr>
              <a:t>空</a:t>
            </a:r>
            <a:r>
              <a:rPr dirty="0" baseline="2923" sz="1425" spc="142">
                <a:latin typeface="宋体"/>
                <a:cs typeface="宋体"/>
              </a:rPr>
              <a:t>(</a:t>
            </a:r>
            <a:r>
              <a:rPr dirty="0" sz="950" spc="125">
                <a:latin typeface="宋体"/>
                <a:cs typeface="宋体"/>
              </a:rPr>
              <a:t>接</a:t>
            </a:r>
            <a:r>
              <a:rPr dirty="0" sz="950" spc="135">
                <a:latin typeface="宋体"/>
                <a:cs typeface="宋体"/>
              </a:rPr>
              <a:t>近</a:t>
            </a:r>
            <a:r>
              <a:rPr dirty="0" baseline="-8771" sz="1425" spc="300">
                <a:latin typeface="宋体"/>
                <a:cs typeface="宋体"/>
              </a:rPr>
              <a:t>0Pa</a:t>
            </a:r>
            <a:r>
              <a:rPr dirty="0" baseline="2923" sz="1425" spc="300">
                <a:latin typeface="宋体"/>
                <a:cs typeface="宋体"/>
              </a:rPr>
              <a:t>),</a:t>
            </a:r>
            <a:r>
              <a:rPr dirty="0" sz="950" spc="125">
                <a:latin typeface="宋体"/>
                <a:cs typeface="宋体"/>
              </a:rPr>
              <a:t>然后</a:t>
            </a:r>
            <a:r>
              <a:rPr dirty="0" sz="950" spc="20">
                <a:latin typeface="宋体"/>
                <a:cs typeface="宋体"/>
              </a:rPr>
              <a:t>充 </a:t>
            </a:r>
            <a:r>
              <a:rPr dirty="0" sz="950" spc="95">
                <a:latin typeface="宋体"/>
                <a:cs typeface="宋体"/>
              </a:rPr>
              <a:t>入氮气</a:t>
            </a:r>
            <a:r>
              <a:rPr dirty="0" baseline="2923" sz="1425" spc="67">
                <a:latin typeface="宋体"/>
                <a:cs typeface="宋体"/>
              </a:rPr>
              <a:t>,</a:t>
            </a:r>
            <a:r>
              <a:rPr dirty="0" sz="950" spc="95">
                <a:latin typeface="宋体"/>
                <a:cs typeface="宋体"/>
              </a:rPr>
              <a:t>重复抽真</a:t>
            </a:r>
            <a:r>
              <a:rPr dirty="0" sz="950" spc="-254">
                <a:latin typeface="宋体"/>
                <a:cs typeface="宋体"/>
              </a:rPr>
              <a:t>空</a:t>
            </a:r>
            <a:r>
              <a:rPr dirty="0" baseline="-8771" sz="1425" spc="330">
                <a:latin typeface="宋体"/>
                <a:cs typeface="宋体"/>
              </a:rPr>
              <a:t>-</a:t>
            </a:r>
            <a:r>
              <a:rPr dirty="0" sz="950" spc="95">
                <a:latin typeface="宋体"/>
                <a:cs typeface="宋体"/>
              </a:rPr>
              <a:t>充入氮气</a:t>
            </a:r>
            <a:r>
              <a:rPr dirty="0" baseline="-8771" sz="1425" spc="855">
                <a:latin typeface="宋体"/>
                <a:cs typeface="宋体"/>
              </a:rPr>
              <a:t>3</a:t>
            </a:r>
            <a:r>
              <a:rPr dirty="0" sz="950" spc="95">
                <a:latin typeface="宋体"/>
                <a:cs typeface="宋体"/>
              </a:rPr>
              <a:t>次后</a:t>
            </a:r>
            <a:r>
              <a:rPr dirty="0" baseline="2923" sz="1425" spc="67">
                <a:latin typeface="宋体"/>
                <a:cs typeface="宋体"/>
              </a:rPr>
              <a:t>,</a:t>
            </a:r>
            <a:r>
              <a:rPr dirty="0" sz="950" spc="95">
                <a:latin typeface="宋体"/>
                <a:cs typeface="宋体"/>
              </a:rPr>
              <a:t>在充氮气状态下封口或拧紧螺丝盖</a:t>
            </a:r>
            <a:r>
              <a:rPr dirty="0" baseline="2923" sz="1425" spc="30">
                <a:latin typeface="宋体"/>
                <a:cs typeface="宋体"/>
              </a:rPr>
              <a:t>。</a:t>
            </a:r>
            <a:endParaRPr baseline="2923" sz="1425">
              <a:latin typeface="宋体"/>
              <a:cs typeface="宋体"/>
            </a:endParaRPr>
          </a:p>
          <a:p>
            <a:pPr algn="just" marL="114300" marR="106680" indent="266065">
              <a:lnSpc>
                <a:spcPct val="137000"/>
              </a:lnSpc>
            </a:pPr>
            <a:r>
              <a:rPr dirty="0" sz="950" spc="95">
                <a:latin typeface="宋体"/>
                <a:cs typeface="宋体"/>
              </a:rPr>
              <a:t>将已封口的水解管放在</a:t>
            </a:r>
            <a:r>
              <a:rPr dirty="0" baseline="-8771" sz="1425" spc="292">
                <a:latin typeface="宋体"/>
                <a:cs typeface="宋体"/>
              </a:rPr>
              <a:t>110</a:t>
            </a:r>
            <a:r>
              <a:rPr dirty="0" baseline="-8771" sz="1425" spc="-494">
                <a:latin typeface="宋体"/>
                <a:cs typeface="宋体"/>
              </a:rPr>
              <a:t> </a:t>
            </a:r>
            <a:r>
              <a:rPr dirty="0" baseline="-8771" sz="1425" spc="30">
                <a:latin typeface="宋体"/>
                <a:cs typeface="宋体"/>
              </a:rPr>
              <a:t>℃</a:t>
            </a:r>
            <a:r>
              <a:rPr dirty="0" baseline="-8771" sz="1425" spc="-585">
                <a:latin typeface="宋体"/>
                <a:cs typeface="宋体"/>
              </a:rPr>
              <a:t> </a:t>
            </a:r>
            <a:r>
              <a:rPr dirty="0" baseline="-8771" sz="1425" spc="277">
                <a:latin typeface="宋体"/>
                <a:cs typeface="宋体"/>
              </a:rPr>
              <a:t>±1</a:t>
            </a:r>
            <a:r>
              <a:rPr dirty="0" baseline="-8771" sz="1425" spc="-427">
                <a:latin typeface="宋体"/>
                <a:cs typeface="宋体"/>
              </a:rPr>
              <a:t> </a:t>
            </a:r>
            <a:r>
              <a:rPr dirty="0" baseline="-8771" sz="1425" spc="30">
                <a:latin typeface="宋体"/>
                <a:cs typeface="宋体"/>
              </a:rPr>
              <a:t>℃</a:t>
            </a:r>
            <a:r>
              <a:rPr dirty="0" baseline="-8771" sz="1425" spc="-540">
                <a:latin typeface="宋体"/>
                <a:cs typeface="宋体"/>
              </a:rPr>
              <a:t> </a:t>
            </a:r>
            <a:r>
              <a:rPr dirty="0" sz="950" spc="135">
                <a:latin typeface="宋体"/>
                <a:cs typeface="宋体"/>
              </a:rPr>
              <a:t>的电热</a:t>
            </a:r>
            <a:r>
              <a:rPr dirty="0" sz="950" spc="145">
                <a:latin typeface="宋体"/>
                <a:cs typeface="宋体"/>
              </a:rPr>
              <a:t>鼓风恒温箱或水解炉</a:t>
            </a:r>
            <a:r>
              <a:rPr dirty="0" sz="950" spc="95">
                <a:latin typeface="宋体"/>
                <a:cs typeface="宋体"/>
              </a:rPr>
              <a:t>内</a:t>
            </a:r>
            <a:r>
              <a:rPr dirty="0" baseline="2923" sz="1425" spc="157">
                <a:latin typeface="宋体"/>
                <a:cs typeface="宋体"/>
              </a:rPr>
              <a:t>,</a:t>
            </a:r>
            <a:r>
              <a:rPr dirty="0" sz="950" spc="145">
                <a:latin typeface="宋体"/>
                <a:cs typeface="宋体"/>
              </a:rPr>
              <a:t>水</a:t>
            </a:r>
            <a:r>
              <a:rPr dirty="0" sz="950" spc="155">
                <a:latin typeface="宋体"/>
                <a:cs typeface="宋体"/>
              </a:rPr>
              <a:t>解</a:t>
            </a:r>
            <a:r>
              <a:rPr dirty="0" baseline="-8771" sz="1425" spc="517">
                <a:latin typeface="宋体"/>
                <a:cs typeface="宋体"/>
              </a:rPr>
              <a:t>22h</a:t>
            </a:r>
            <a:r>
              <a:rPr dirty="0" baseline="-8771" sz="1425" spc="-525">
                <a:latin typeface="宋体"/>
                <a:cs typeface="宋体"/>
              </a:rPr>
              <a:t> </a:t>
            </a:r>
            <a:r>
              <a:rPr dirty="0" sz="950" spc="95">
                <a:latin typeface="宋体"/>
                <a:cs typeface="宋体"/>
              </a:rPr>
              <a:t>后</a:t>
            </a:r>
            <a:r>
              <a:rPr dirty="0" baseline="2923" sz="1425" spc="157">
                <a:latin typeface="宋体"/>
                <a:cs typeface="宋体"/>
              </a:rPr>
              <a:t>,</a:t>
            </a:r>
            <a:r>
              <a:rPr dirty="0" sz="950" spc="145">
                <a:latin typeface="宋体"/>
                <a:cs typeface="宋体"/>
              </a:rPr>
              <a:t>取</a:t>
            </a:r>
            <a:r>
              <a:rPr dirty="0" sz="950" spc="95">
                <a:latin typeface="宋体"/>
                <a:cs typeface="宋体"/>
              </a:rPr>
              <a:t>出</a:t>
            </a:r>
            <a:r>
              <a:rPr dirty="0" baseline="2923" sz="1425" spc="157">
                <a:latin typeface="宋体"/>
                <a:cs typeface="宋体"/>
              </a:rPr>
              <a:t>,</a:t>
            </a:r>
            <a:r>
              <a:rPr dirty="0" sz="950" spc="145">
                <a:latin typeface="宋体"/>
                <a:cs typeface="宋体"/>
              </a:rPr>
              <a:t>冷却</a:t>
            </a:r>
            <a:r>
              <a:rPr dirty="0" sz="950" spc="20">
                <a:latin typeface="宋体"/>
                <a:cs typeface="宋体"/>
              </a:rPr>
              <a:t>至 </a:t>
            </a:r>
            <a:r>
              <a:rPr dirty="0" sz="950" spc="95">
                <a:latin typeface="宋体"/>
                <a:cs typeface="宋体"/>
              </a:rPr>
              <a:t>室温</a:t>
            </a:r>
            <a:r>
              <a:rPr dirty="0" baseline="2923" sz="1425" spc="30">
                <a:latin typeface="宋体"/>
                <a:cs typeface="宋体"/>
              </a:rPr>
              <a:t>。</a:t>
            </a:r>
            <a:endParaRPr baseline="2923" sz="1425">
              <a:latin typeface="宋体"/>
              <a:cs typeface="宋体"/>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47398" y="776139"/>
            <a:ext cx="6103620" cy="1473835"/>
          </a:xfrm>
          <a:prstGeom prst="rect">
            <a:avLst/>
          </a:prstGeom>
        </p:spPr>
        <p:txBody>
          <a:bodyPr wrap="square" lIns="0" tIns="15240" rIns="0" bIns="0" rtlCol="0" vert="horz">
            <a:spAutoFit/>
          </a:bodyPr>
          <a:lstStyle/>
          <a:p>
            <a:pPr algn="r" marR="106680">
              <a:lnSpc>
                <a:spcPct val="100000"/>
              </a:lnSpc>
              <a:spcBef>
                <a:spcPts val="120"/>
              </a:spcBef>
            </a:pPr>
            <a:r>
              <a:rPr dirty="0" sz="950" spc="140">
                <a:latin typeface="Arial"/>
                <a:cs typeface="Arial"/>
              </a:rPr>
              <a:t>GB</a:t>
            </a:r>
            <a:r>
              <a:rPr dirty="0" sz="950" spc="-20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a:p>
            <a:pPr marL="109220" marR="112395" indent="266065">
              <a:lnSpc>
                <a:spcPct val="137900"/>
              </a:lnSpc>
              <a:spcBef>
                <a:spcPts val="765"/>
              </a:spcBef>
            </a:pPr>
            <a:r>
              <a:rPr dirty="0" sz="950" spc="85">
                <a:latin typeface="宋体"/>
                <a:cs typeface="宋体"/>
              </a:rPr>
              <a:t>打</a:t>
            </a:r>
            <a:r>
              <a:rPr dirty="0" sz="950" spc="95">
                <a:latin typeface="宋体"/>
                <a:cs typeface="宋体"/>
              </a:rPr>
              <a:t>开水解管</a:t>
            </a:r>
            <a:r>
              <a:rPr dirty="0" baseline="2923" sz="1425" spc="67">
                <a:latin typeface="宋体"/>
                <a:cs typeface="宋体"/>
              </a:rPr>
              <a:t>,</a:t>
            </a:r>
            <a:r>
              <a:rPr dirty="0" sz="950" spc="95">
                <a:latin typeface="宋体"/>
                <a:cs typeface="宋体"/>
              </a:rPr>
              <a:t>将水解液过滤至</a:t>
            </a:r>
            <a:r>
              <a:rPr dirty="0" baseline="-8771" sz="1425" spc="405">
                <a:latin typeface="宋体"/>
                <a:cs typeface="宋体"/>
              </a:rPr>
              <a:t>50</a:t>
            </a:r>
            <a:r>
              <a:rPr dirty="0" baseline="-8771" sz="1425" spc="-585">
                <a:latin typeface="宋体"/>
                <a:cs typeface="宋体"/>
              </a:rPr>
              <a:t> </a:t>
            </a:r>
            <a:r>
              <a:rPr dirty="0" baseline="-8771" sz="1425" spc="592">
                <a:latin typeface="宋体"/>
                <a:cs typeface="宋体"/>
              </a:rPr>
              <a:t>mL</a:t>
            </a:r>
            <a:r>
              <a:rPr dirty="0" baseline="-8771" sz="1425" spc="-547">
                <a:latin typeface="宋体"/>
                <a:cs typeface="宋体"/>
              </a:rPr>
              <a:t> </a:t>
            </a:r>
            <a:r>
              <a:rPr dirty="0" sz="950" spc="95">
                <a:latin typeface="宋体"/>
                <a:cs typeface="宋体"/>
              </a:rPr>
              <a:t>容量瓶内</a:t>
            </a:r>
            <a:r>
              <a:rPr dirty="0" baseline="2923" sz="1425" spc="67">
                <a:latin typeface="宋体"/>
                <a:cs typeface="宋体"/>
              </a:rPr>
              <a:t>,</a:t>
            </a:r>
            <a:r>
              <a:rPr dirty="0" sz="950" spc="95">
                <a:latin typeface="宋体"/>
                <a:cs typeface="宋体"/>
              </a:rPr>
              <a:t>用少量水多次冲洗水解管</a:t>
            </a:r>
            <a:r>
              <a:rPr dirty="0" baseline="2923" sz="1425" spc="67">
                <a:latin typeface="宋体"/>
                <a:cs typeface="宋体"/>
              </a:rPr>
              <a:t>,</a:t>
            </a:r>
            <a:r>
              <a:rPr dirty="0" sz="950" spc="95">
                <a:latin typeface="宋体"/>
                <a:cs typeface="宋体"/>
              </a:rPr>
              <a:t>水</a:t>
            </a:r>
            <a:r>
              <a:rPr dirty="0" sz="950" spc="114">
                <a:latin typeface="宋体"/>
                <a:cs typeface="宋体"/>
              </a:rPr>
              <a:t>洗液移入同一</a:t>
            </a:r>
            <a:r>
              <a:rPr dirty="0" baseline="-8771" sz="1425" spc="405">
                <a:latin typeface="宋体"/>
                <a:cs typeface="宋体"/>
              </a:rPr>
              <a:t>50</a:t>
            </a:r>
            <a:r>
              <a:rPr dirty="0" baseline="-8771" sz="1425" spc="-555">
                <a:latin typeface="宋体"/>
                <a:cs typeface="宋体"/>
              </a:rPr>
              <a:t> </a:t>
            </a:r>
            <a:r>
              <a:rPr dirty="0" baseline="-8771" sz="1425" spc="592">
                <a:latin typeface="宋体"/>
                <a:cs typeface="宋体"/>
              </a:rPr>
              <a:t>mL  </a:t>
            </a:r>
            <a:r>
              <a:rPr dirty="0" sz="950" spc="95">
                <a:latin typeface="宋体"/>
                <a:cs typeface="宋体"/>
              </a:rPr>
              <a:t>容量瓶内</a:t>
            </a:r>
            <a:r>
              <a:rPr dirty="0" baseline="2923" sz="1425" spc="67">
                <a:latin typeface="宋体"/>
                <a:cs typeface="宋体"/>
              </a:rPr>
              <a:t>,</a:t>
            </a:r>
            <a:r>
              <a:rPr dirty="0" sz="950" spc="95">
                <a:latin typeface="宋体"/>
                <a:cs typeface="宋体"/>
              </a:rPr>
              <a:t>最后用水定容至刻度</a:t>
            </a:r>
            <a:r>
              <a:rPr dirty="0" baseline="2923" sz="1425" spc="67">
                <a:latin typeface="宋体"/>
                <a:cs typeface="宋体"/>
              </a:rPr>
              <a:t>,</a:t>
            </a:r>
            <a:r>
              <a:rPr dirty="0" sz="950" spc="95">
                <a:latin typeface="宋体"/>
                <a:cs typeface="宋体"/>
              </a:rPr>
              <a:t>振荡混匀</a:t>
            </a:r>
            <a:r>
              <a:rPr dirty="0" baseline="2923" sz="1425" spc="30">
                <a:latin typeface="宋体"/>
                <a:cs typeface="宋体"/>
              </a:rPr>
              <a:t>。</a:t>
            </a:r>
            <a:endParaRPr baseline="2923" sz="1425">
              <a:latin typeface="宋体"/>
              <a:cs typeface="宋体"/>
            </a:endParaRPr>
          </a:p>
          <a:p>
            <a:pPr marL="76200" marR="139700" indent="299085">
              <a:lnSpc>
                <a:spcPct val="138700"/>
              </a:lnSpc>
            </a:pPr>
            <a:r>
              <a:rPr dirty="0" sz="950" spc="95">
                <a:latin typeface="宋体"/>
                <a:cs typeface="宋体"/>
              </a:rPr>
              <a:t>准确</a:t>
            </a:r>
            <a:r>
              <a:rPr dirty="0" sz="950" spc="105">
                <a:latin typeface="宋体"/>
                <a:cs typeface="宋体"/>
              </a:rPr>
              <a:t>吸</a:t>
            </a:r>
            <a:r>
              <a:rPr dirty="0" sz="950" spc="155">
                <a:latin typeface="宋体"/>
                <a:cs typeface="宋体"/>
              </a:rPr>
              <a:t>取</a:t>
            </a:r>
            <a:r>
              <a:rPr dirty="0" baseline="-8771" sz="1425" spc="217">
                <a:latin typeface="宋体"/>
                <a:cs typeface="宋体"/>
              </a:rPr>
              <a:t>1.0</a:t>
            </a:r>
            <a:r>
              <a:rPr dirty="0" baseline="-8771" sz="1425" spc="-487">
                <a:latin typeface="宋体"/>
                <a:cs typeface="宋体"/>
              </a:rPr>
              <a:t> </a:t>
            </a:r>
            <a:r>
              <a:rPr dirty="0" baseline="-8771" sz="1425" spc="592">
                <a:latin typeface="宋体"/>
                <a:cs typeface="宋体"/>
              </a:rPr>
              <a:t>mL</a:t>
            </a:r>
            <a:r>
              <a:rPr dirty="0" baseline="-8771" sz="1425" spc="-450">
                <a:latin typeface="宋体"/>
                <a:cs typeface="宋体"/>
              </a:rPr>
              <a:t> </a:t>
            </a:r>
            <a:r>
              <a:rPr dirty="0" sz="950" spc="145">
                <a:latin typeface="宋体"/>
                <a:cs typeface="宋体"/>
              </a:rPr>
              <a:t>滤液移入</a:t>
            </a:r>
            <a:r>
              <a:rPr dirty="0" sz="950" spc="155">
                <a:latin typeface="宋体"/>
                <a:cs typeface="宋体"/>
              </a:rPr>
              <a:t>到</a:t>
            </a:r>
            <a:r>
              <a:rPr dirty="0" baseline="-8771" sz="1425" spc="405">
                <a:latin typeface="宋体"/>
                <a:cs typeface="宋体"/>
              </a:rPr>
              <a:t>15</a:t>
            </a:r>
            <a:r>
              <a:rPr dirty="0" baseline="-8771" sz="1425" spc="-480">
                <a:latin typeface="宋体"/>
                <a:cs typeface="宋体"/>
              </a:rPr>
              <a:t> </a:t>
            </a:r>
            <a:r>
              <a:rPr dirty="0" baseline="-8771" sz="1425" spc="592">
                <a:latin typeface="宋体"/>
                <a:cs typeface="宋体"/>
              </a:rPr>
              <a:t>mL</a:t>
            </a:r>
            <a:r>
              <a:rPr dirty="0" baseline="-8771" sz="1425" spc="-457">
                <a:latin typeface="宋体"/>
                <a:cs typeface="宋体"/>
              </a:rPr>
              <a:t> </a:t>
            </a:r>
            <a:r>
              <a:rPr dirty="0" sz="950" spc="155">
                <a:latin typeface="宋体"/>
                <a:cs typeface="宋体"/>
              </a:rPr>
              <a:t>或</a:t>
            </a:r>
            <a:r>
              <a:rPr dirty="0" baseline="-8771" sz="1425" spc="405">
                <a:latin typeface="宋体"/>
                <a:cs typeface="宋体"/>
              </a:rPr>
              <a:t>25</a:t>
            </a:r>
            <a:r>
              <a:rPr dirty="0" baseline="-8771" sz="1425" spc="-480">
                <a:latin typeface="宋体"/>
                <a:cs typeface="宋体"/>
              </a:rPr>
              <a:t> </a:t>
            </a:r>
            <a:r>
              <a:rPr dirty="0" baseline="-8771" sz="1425" spc="592">
                <a:latin typeface="宋体"/>
                <a:cs typeface="宋体"/>
              </a:rPr>
              <a:t>mL</a:t>
            </a:r>
            <a:r>
              <a:rPr dirty="0" baseline="-8771" sz="1425" spc="-450">
                <a:latin typeface="宋体"/>
                <a:cs typeface="宋体"/>
              </a:rPr>
              <a:t> </a:t>
            </a:r>
            <a:r>
              <a:rPr dirty="0" sz="950" spc="145">
                <a:latin typeface="宋体"/>
                <a:cs typeface="宋体"/>
              </a:rPr>
              <a:t>试管</a:t>
            </a:r>
            <a:r>
              <a:rPr dirty="0" sz="950" spc="95">
                <a:latin typeface="宋体"/>
                <a:cs typeface="宋体"/>
              </a:rPr>
              <a:t>内</a:t>
            </a:r>
            <a:r>
              <a:rPr dirty="0" baseline="2923" sz="1425" spc="157">
                <a:latin typeface="宋体"/>
                <a:cs typeface="宋体"/>
              </a:rPr>
              <a:t>,</a:t>
            </a:r>
            <a:r>
              <a:rPr dirty="0" sz="950" spc="145">
                <a:latin typeface="宋体"/>
                <a:cs typeface="宋体"/>
              </a:rPr>
              <a:t>用试管浓缩仪或平行蒸</a:t>
            </a:r>
            <a:r>
              <a:rPr dirty="0" sz="950" spc="155">
                <a:latin typeface="宋体"/>
                <a:cs typeface="宋体"/>
              </a:rPr>
              <a:t>发仪</a:t>
            </a:r>
            <a:r>
              <a:rPr dirty="0" sz="950" spc="165">
                <a:latin typeface="宋体"/>
                <a:cs typeface="宋体"/>
              </a:rPr>
              <a:t>在</a:t>
            </a:r>
            <a:r>
              <a:rPr dirty="0" baseline="-8771" sz="1425" spc="405">
                <a:latin typeface="宋体"/>
                <a:cs typeface="宋体"/>
              </a:rPr>
              <a:t>40</a:t>
            </a:r>
            <a:r>
              <a:rPr dirty="0" baseline="-8771" sz="1425" spc="-382">
                <a:latin typeface="宋体"/>
                <a:cs typeface="宋体"/>
              </a:rPr>
              <a:t> </a:t>
            </a:r>
            <a:r>
              <a:rPr dirty="0" baseline="-8771" sz="1425" spc="30">
                <a:latin typeface="宋体"/>
                <a:cs typeface="宋体"/>
              </a:rPr>
              <a:t>℃</a:t>
            </a:r>
            <a:r>
              <a:rPr dirty="0" baseline="-8771" sz="1425" spc="-502">
                <a:latin typeface="宋体"/>
                <a:cs typeface="宋体"/>
              </a:rPr>
              <a:t> </a:t>
            </a:r>
            <a:r>
              <a:rPr dirty="0" baseline="-8771" sz="1425" spc="742">
                <a:latin typeface="宋体"/>
                <a:cs typeface="宋体"/>
              </a:rPr>
              <a:t>~  </a:t>
            </a:r>
            <a:r>
              <a:rPr dirty="0" baseline="-8771" sz="1425" spc="405">
                <a:latin typeface="宋体"/>
                <a:cs typeface="宋体"/>
              </a:rPr>
              <a:t>50</a:t>
            </a:r>
            <a:r>
              <a:rPr dirty="0" baseline="-8771" sz="1425" spc="-480">
                <a:latin typeface="宋体"/>
                <a:cs typeface="宋体"/>
              </a:rPr>
              <a:t> </a:t>
            </a:r>
            <a:r>
              <a:rPr dirty="0" baseline="-8771" sz="1425" spc="142">
                <a:latin typeface="宋体"/>
                <a:cs typeface="宋体"/>
              </a:rPr>
              <a:t>℃</a:t>
            </a:r>
            <a:r>
              <a:rPr dirty="0" sz="950" spc="95">
                <a:latin typeface="宋体"/>
                <a:cs typeface="宋体"/>
              </a:rPr>
              <a:t>加热环境下减压干燥</a:t>
            </a:r>
            <a:r>
              <a:rPr dirty="0" baseline="2923" sz="1425" spc="67">
                <a:latin typeface="宋体"/>
                <a:cs typeface="宋体"/>
              </a:rPr>
              <a:t>,</a:t>
            </a:r>
            <a:r>
              <a:rPr dirty="0" sz="950" spc="95">
                <a:latin typeface="宋体"/>
                <a:cs typeface="宋体"/>
              </a:rPr>
              <a:t>干燥后残留物用</a:t>
            </a:r>
            <a:r>
              <a:rPr dirty="0" baseline="-8771" sz="1425" spc="742">
                <a:latin typeface="宋体"/>
                <a:cs typeface="宋体"/>
              </a:rPr>
              <a:t>1</a:t>
            </a:r>
            <a:r>
              <a:rPr dirty="0" baseline="-8771" sz="1425" spc="-555">
                <a:latin typeface="宋体"/>
                <a:cs typeface="宋体"/>
              </a:rPr>
              <a:t> </a:t>
            </a:r>
            <a:r>
              <a:rPr dirty="0" baseline="-8771" sz="1425" spc="547">
                <a:latin typeface="宋体"/>
                <a:cs typeface="宋体"/>
              </a:rPr>
              <a:t>mL~2</a:t>
            </a:r>
            <a:r>
              <a:rPr dirty="0" baseline="-8771" sz="1425" spc="-555">
                <a:latin typeface="宋体"/>
                <a:cs typeface="宋体"/>
              </a:rPr>
              <a:t> </a:t>
            </a:r>
            <a:r>
              <a:rPr dirty="0" baseline="-8771" sz="1425" spc="592">
                <a:latin typeface="宋体"/>
                <a:cs typeface="宋体"/>
              </a:rPr>
              <a:t>mL</a:t>
            </a:r>
            <a:r>
              <a:rPr dirty="0" baseline="-8771" sz="1425" spc="-532">
                <a:latin typeface="宋体"/>
                <a:cs typeface="宋体"/>
              </a:rPr>
              <a:t> </a:t>
            </a:r>
            <a:r>
              <a:rPr dirty="0" sz="950" spc="95">
                <a:latin typeface="宋体"/>
                <a:cs typeface="宋体"/>
              </a:rPr>
              <a:t>水溶解</a:t>
            </a:r>
            <a:r>
              <a:rPr dirty="0" baseline="2923" sz="1425" spc="67">
                <a:latin typeface="宋体"/>
                <a:cs typeface="宋体"/>
              </a:rPr>
              <a:t>,</a:t>
            </a:r>
            <a:r>
              <a:rPr dirty="0" sz="950" spc="95">
                <a:latin typeface="宋体"/>
                <a:cs typeface="宋体"/>
              </a:rPr>
              <a:t>再减压干燥</a:t>
            </a:r>
            <a:r>
              <a:rPr dirty="0" baseline="2923" sz="1425" spc="67">
                <a:latin typeface="宋体"/>
                <a:cs typeface="宋体"/>
              </a:rPr>
              <a:t>,</a:t>
            </a:r>
            <a:r>
              <a:rPr dirty="0" sz="950" spc="95">
                <a:latin typeface="宋体"/>
                <a:cs typeface="宋体"/>
              </a:rPr>
              <a:t>最后蒸干</a:t>
            </a:r>
            <a:r>
              <a:rPr dirty="0" baseline="2923" sz="1425" spc="30">
                <a:latin typeface="宋体"/>
                <a:cs typeface="宋体"/>
              </a:rPr>
              <a:t>。</a:t>
            </a:r>
            <a:endParaRPr baseline="2923" sz="1425">
              <a:latin typeface="宋体"/>
              <a:cs typeface="宋体"/>
            </a:endParaRPr>
          </a:p>
          <a:p>
            <a:pPr marL="109220" marR="139700" indent="266065">
              <a:lnSpc>
                <a:spcPct val="138700"/>
              </a:lnSpc>
            </a:pPr>
            <a:r>
              <a:rPr dirty="0" sz="950" spc="85">
                <a:latin typeface="宋体"/>
                <a:cs typeface="宋体"/>
              </a:rPr>
              <a:t>用</a:t>
            </a:r>
            <a:r>
              <a:rPr dirty="0" baseline="-8771" sz="1425" spc="187">
                <a:latin typeface="宋体"/>
                <a:cs typeface="宋体"/>
              </a:rPr>
              <a:t>1.0</a:t>
            </a:r>
            <a:r>
              <a:rPr dirty="0" baseline="-8771" sz="1425" spc="-577">
                <a:latin typeface="宋体"/>
                <a:cs typeface="宋体"/>
              </a:rPr>
              <a:t> </a:t>
            </a:r>
            <a:r>
              <a:rPr dirty="0" baseline="-8771" sz="1425" spc="337">
                <a:latin typeface="宋体"/>
                <a:cs typeface="宋体"/>
              </a:rPr>
              <a:t>mL~2.0</a:t>
            </a:r>
            <a:r>
              <a:rPr dirty="0" baseline="-8771" sz="1425" spc="-577">
                <a:latin typeface="宋体"/>
                <a:cs typeface="宋体"/>
              </a:rPr>
              <a:t> </a:t>
            </a:r>
            <a:r>
              <a:rPr dirty="0" baseline="-8771" sz="1425" spc="359">
                <a:latin typeface="宋体"/>
                <a:cs typeface="宋体"/>
              </a:rPr>
              <a:t>mL</a:t>
            </a:r>
            <a:r>
              <a:rPr dirty="0" baseline="-11695" sz="1425" spc="359">
                <a:latin typeface="宋体"/>
                <a:cs typeface="宋体"/>
              </a:rPr>
              <a:t>p</a:t>
            </a:r>
            <a:r>
              <a:rPr dirty="0" baseline="-8771" sz="1425" spc="359">
                <a:latin typeface="宋体"/>
                <a:cs typeface="宋体"/>
              </a:rPr>
              <a:t>H2.2</a:t>
            </a:r>
            <a:r>
              <a:rPr dirty="0" sz="950" spc="95">
                <a:latin typeface="宋体"/>
                <a:cs typeface="宋体"/>
              </a:rPr>
              <a:t>柠檬酸钠缓冲溶液加入到干燥后试</a:t>
            </a:r>
            <a:r>
              <a:rPr dirty="0" sz="950" spc="114">
                <a:latin typeface="宋体"/>
                <a:cs typeface="宋体"/>
              </a:rPr>
              <a:t>管内溶</a:t>
            </a:r>
            <a:r>
              <a:rPr dirty="0" sz="950" spc="95">
                <a:latin typeface="宋体"/>
                <a:cs typeface="宋体"/>
              </a:rPr>
              <a:t>解</a:t>
            </a:r>
            <a:r>
              <a:rPr dirty="0" baseline="2923" sz="1425" spc="97">
                <a:latin typeface="宋体"/>
                <a:cs typeface="宋体"/>
              </a:rPr>
              <a:t>,</a:t>
            </a:r>
            <a:r>
              <a:rPr dirty="0" sz="950" spc="114">
                <a:latin typeface="宋体"/>
                <a:cs typeface="宋体"/>
              </a:rPr>
              <a:t>振荡混匀</a:t>
            </a:r>
            <a:r>
              <a:rPr dirty="0" sz="950" spc="95">
                <a:latin typeface="宋体"/>
                <a:cs typeface="宋体"/>
              </a:rPr>
              <a:t>后</a:t>
            </a:r>
            <a:r>
              <a:rPr dirty="0" baseline="2923" sz="1425" spc="97">
                <a:latin typeface="宋体"/>
                <a:cs typeface="宋体"/>
              </a:rPr>
              <a:t>,</a:t>
            </a:r>
            <a:r>
              <a:rPr dirty="0" sz="950" spc="114">
                <a:latin typeface="宋体"/>
                <a:cs typeface="宋体"/>
              </a:rPr>
              <a:t>吸取溶液</a:t>
            </a:r>
            <a:r>
              <a:rPr dirty="0" sz="950" spc="20">
                <a:latin typeface="宋体"/>
                <a:cs typeface="宋体"/>
              </a:rPr>
              <a:t>通 </a:t>
            </a:r>
            <a:r>
              <a:rPr dirty="0" sz="950" spc="95">
                <a:latin typeface="宋体"/>
                <a:cs typeface="宋体"/>
              </a:rPr>
              <a:t>过</a:t>
            </a:r>
            <a:r>
              <a:rPr dirty="0" baseline="-8771" sz="1425" spc="165">
                <a:latin typeface="宋体"/>
                <a:cs typeface="宋体"/>
              </a:rPr>
              <a:t>0.22</a:t>
            </a:r>
            <a:r>
              <a:rPr dirty="0" baseline="-17543" sz="1425" spc="165">
                <a:latin typeface="宋体"/>
                <a:cs typeface="宋体"/>
              </a:rPr>
              <a:t>μ</a:t>
            </a:r>
            <a:r>
              <a:rPr dirty="0" baseline="-8771" sz="1425" spc="165">
                <a:latin typeface="宋体"/>
                <a:cs typeface="宋体"/>
              </a:rPr>
              <a:t>m</a:t>
            </a:r>
            <a:r>
              <a:rPr dirty="0" baseline="-8771" sz="1425" spc="-390">
                <a:latin typeface="宋体"/>
                <a:cs typeface="宋体"/>
              </a:rPr>
              <a:t> </a:t>
            </a:r>
            <a:r>
              <a:rPr dirty="0" sz="950" spc="95">
                <a:latin typeface="宋体"/>
                <a:cs typeface="宋体"/>
              </a:rPr>
              <a:t>滤膜后</a:t>
            </a:r>
            <a:r>
              <a:rPr dirty="0" baseline="2923" sz="1425" spc="67">
                <a:latin typeface="宋体"/>
                <a:cs typeface="宋体"/>
              </a:rPr>
              <a:t>,</a:t>
            </a:r>
            <a:r>
              <a:rPr dirty="0" sz="950" spc="95">
                <a:latin typeface="宋体"/>
                <a:cs typeface="宋体"/>
              </a:rPr>
              <a:t>转移至仪器进样瓶</a:t>
            </a:r>
            <a:r>
              <a:rPr dirty="0" baseline="2923" sz="1425" spc="67">
                <a:latin typeface="宋体"/>
                <a:cs typeface="宋体"/>
              </a:rPr>
              <a:t>,</a:t>
            </a:r>
            <a:r>
              <a:rPr dirty="0" sz="950" spc="95">
                <a:latin typeface="宋体"/>
                <a:cs typeface="宋体"/>
              </a:rPr>
              <a:t>为样品测定液</a:t>
            </a:r>
            <a:r>
              <a:rPr dirty="0" baseline="2923" sz="1425" spc="67">
                <a:latin typeface="宋体"/>
                <a:cs typeface="宋体"/>
              </a:rPr>
              <a:t>,</a:t>
            </a:r>
            <a:r>
              <a:rPr dirty="0" sz="950" spc="95">
                <a:latin typeface="宋体"/>
                <a:cs typeface="宋体"/>
              </a:rPr>
              <a:t>供仪器测定用</a:t>
            </a:r>
            <a:r>
              <a:rPr dirty="0" baseline="2923" sz="1425" spc="30">
                <a:latin typeface="宋体"/>
                <a:cs typeface="宋体"/>
              </a:rPr>
              <a:t>。</a:t>
            </a:r>
            <a:endParaRPr baseline="2923" sz="1425">
              <a:latin typeface="宋体"/>
              <a:cs typeface="宋体"/>
            </a:endParaRPr>
          </a:p>
        </p:txBody>
      </p:sp>
      <p:sp>
        <p:nvSpPr>
          <p:cNvPr id="3" name="object 3"/>
          <p:cNvSpPr txBox="1"/>
          <p:nvPr/>
        </p:nvSpPr>
        <p:spPr>
          <a:xfrm>
            <a:off x="810898" y="2394209"/>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335">
                <a:latin typeface="Arial Black"/>
                <a:cs typeface="Arial Black"/>
              </a:rPr>
              <a:t>4</a:t>
            </a:r>
            <a:endParaRPr sz="950">
              <a:latin typeface="Arial Black"/>
              <a:cs typeface="Arial Black"/>
            </a:endParaRPr>
          </a:p>
        </p:txBody>
      </p:sp>
      <p:sp>
        <p:nvSpPr>
          <p:cNvPr id="4" name="object 4"/>
          <p:cNvSpPr txBox="1"/>
          <p:nvPr/>
        </p:nvSpPr>
        <p:spPr>
          <a:xfrm>
            <a:off x="1151029" y="2378194"/>
            <a:ext cx="28194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测</a:t>
            </a:r>
            <a:r>
              <a:rPr dirty="0" sz="950" spc="20">
                <a:latin typeface="宋体"/>
                <a:cs typeface="宋体"/>
              </a:rPr>
              <a:t>定</a:t>
            </a:r>
            <a:endParaRPr sz="950">
              <a:latin typeface="宋体"/>
              <a:cs typeface="宋体"/>
            </a:endParaRPr>
          </a:p>
        </p:txBody>
      </p:sp>
      <p:sp>
        <p:nvSpPr>
          <p:cNvPr id="5" name="object 5"/>
          <p:cNvSpPr txBox="1"/>
          <p:nvPr/>
        </p:nvSpPr>
        <p:spPr>
          <a:xfrm>
            <a:off x="810898" y="2693674"/>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150">
                <a:latin typeface="Arial Black"/>
                <a:cs typeface="Arial Black"/>
              </a:rPr>
              <a:t>4</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6" name="object 6"/>
          <p:cNvSpPr txBox="1"/>
          <p:nvPr/>
        </p:nvSpPr>
        <p:spPr>
          <a:xfrm>
            <a:off x="1258243" y="2677660"/>
            <a:ext cx="5480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仪器条</a:t>
            </a:r>
            <a:r>
              <a:rPr dirty="0" sz="950" spc="20">
                <a:latin typeface="宋体"/>
                <a:cs typeface="宋体"/>
              </a:rPr>
              <a:t>件</a:t>
            </a:r>
            <a:endParaRPr sz="950">
              <a:latin typeface="宋体"/>
              <a:cs typeface="宋体"/>
            </a:endParaRPr>
          </a:p>
        </p:txBody>
      </p:sp>
      <p:sp>
        <p:nvSpPr>
          <p:cNvPr id="7" name="object 7"/>
          <p:cNvSpPr txBox="1"/>
          <p:nvPr/>
        </p:nvSpPr>
        <p:spPr>
          <a:xfrm>
            <a:off x="831472" y="2922896"/>
            <a:ext cx="5922645" cy="429895"/>
          </a:xfrm>
          <a:prstGeom prst="rect">
            <a:avLst/>
          </a:prstGeom>
        </p:spPr>
        <p:txBody>
          <a:bodyPr wrap="square" lIns="0" tIns="12065" rIns="0" bIns="0" rtlCol="0" vert="horz">
            <a:spAutoFit/>
          </a:bodyPr>
          <a:lstStyle/>
          <a:p>
            <a:pPr marL="25400" marR="43180" indent="266065">
              <a:lnSpc>
                <a:spcPct val="139600"/>
              </a:lnSpc>
              <a:spcBef>
                <a:spcPts val="95"/>
              </a:spcBef>
            </a:pPr>
            <a:r>
              <a:rPr dirty="0" sz="950" spc="85">
                <a:latin typeface="宋体"/>
                <a:cs typeface="宋体"/>
              </a:rPr>
              <a:t>使</a:t>
            </a:r>
            <a:r>
              <a:rPr dirty="0" sz="950" spc="95">
                <a:latin typeface="宋体"/>
                <a:cs typeface="宋体"/>
              </a:rPr>
              <a:t>用混合氨基酸标准工作液注入氨基酸自动分析仪</a:t>
            </a:r>
            <a:r>
              <a:rPr dirty="0" baseline="2923" sz="1425" spc="67">
                <a:latin typeface="宋体"/>
                <a:cs typeface="宋体"/>
              </a:rPr>
              <a:t>,</a:t>
            </a:r>
            <a:r>
              <a:rPr dirty="0" sz="950" spc="95">
                <a:latin typeface="宋体"/>
                <a:cs typeface="宋体"/>
              </a:rPr>
              <a:t>参</a:t>
            </a:r>
            <a:r>
              <a:rPr dirty="0" sz="950" spc="75">
                <a:latin typeface="宋体"/>
                <a:cs typeface="宋体"/>
              </a:rPr>
              <a:t>照</a:t>
            </a:r>
            <a:r>
              <a:rPr dirty="0" baseline="-8771" sz="1425" spc="195">
                <a:latin typeface="宋体"/>
                <a:cs typeface="宋体"/>
              </a:rPr>
              <a:t>JJG1064</a:t>
            </a:r>
            <a:r>
              <a:rPr dirty="0" baseline="2923" sz="1425" spc="195">
                <a:latin typeface="宋体"/>
                <a:cs typeface="宋体"/>
              </a:rPr>
              <a:t>—</a:t>
            </a:r>
            <a:r>
              <a:rPr dirty="0" baseline="-8771" sz="1425" spc="195">
                <a:latin typeface="宋体"/>
                <a:cs typeface="宋体"/>
              </a:rPr>
              <a:t>2011</a:t>
            </a:r>
            <a:r>
              <a:rPr dirty="0" sz="950" spc="95">
                <a:latin typeface="宋体"/>
                <a:cs typeface="宋体"/>
              </a:rPr>
              <a:t>氨基酸</a:t>
            </a:r>
            <a:r>
              <a:rPr dirty="0" sz="950" spc="114">
                <a:latin typeface="宋体"/>
                <a:cs typeface="宋体"/>
              </a:rPr>
              <a:t>分析仪检定规</a:t>
            </a:r>
            <a:r>
              <a:rPr dirty="0" sz="950" spc="20">
                <a:latin typeface="宋体"/>
                <a:cs typeface="宋体"/>
              </a:rPr>
              <a:t>程 </a:t>
            </a:r>
            <a:r>
              <a:rPr dirty="0" sz="950" spc="95">
                <a:latin typeface="宋体"/>
                <a:cs typeface="宋体"/>
              </a:rPr>
              <a:t>及仪器说明书</a:t>
            </a:r>
            <a:r>
              <a:rPr dirty="0" baseline="2923" sz="1425" spc="67">
                <a:latin typeface="宋体"/>
                <a:cs typeface="宋体"/>
              </a:rPr>
              <a:t>,</a:t>
            </a:r>
            <a:r>
              <a:rPr dirty="0" sz="950" spc="95">
                <a:latin typeface="宋体"/>
                <a:cs typeface="宋体"/>
              </a:rPr>
              <a:t>适当调整仪器操作程序及参数和洗脱用缓冲溶液试剂配比</a:t>
            </a:r>
            <a:r>
              <a:rPr dirty="0" baseline="2923" sz="1425" spc="67">
                <a:latin typeface="宋体"/>
                <a:cs typeface="宋体"/>
              </a:rPr>
              <a:t>,</a:t>
            </a:r>
            <a:r>
              <a:rPr dirty="0" sz="950" spc="95">
                <a:latin typeface="宋体"/>
                <a:cs typeface="宋体"/>
              </a:rPr>
              <a:t>确认仪器操作条件</a:t>
            </a:r>
            <a:r>
              <a:rPr dirty="0" baseline="2923" sz="1425" spc="30">
                <a:latin typeface="宋体"/>
                <a:cs typeface="宋体"/>
              </a:rPr>
              <a:t>。</a:t>
            </a:r>
            <a:endParaRPr baseline="2923" sz="1425">
              <a:latin typeface="宋体"/>
              <a:cs typeface="宋体"/>
            </a:endParaRPr>
          </a:p>
        </p:txBody>
      </p:sp>
      <p:sp>
        <p:nvSpPr>
          <p:cNvPr id="8" name="object 8"/>
          <p:cNvSpPr txBox="1"/>
          <p:nvPr/>
        </p:nvSpPr>
        <p:spPr>
          <a:xfrm>
            <a:off x="810898" y="3497165"/>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150">
                <a:latin typeface="Arial Black"/>
                <a:cs typeface="Arial Black"/>
              </a:rPr>
              <a:t>4</a:t>
            </a:r>
            <a:r>
              <a:rPr dirty="0" sz="950" spc="-420">
                <a:latin typeface="宋体"/>
                <a:cs typeface="宋体"/>
              </a:rPr>
              <a:t>.</a:t>
            </a:r>
            <a:r>
              <a:rPr dirty="0" sz="950" spc="335">
                <a:latin typeface="Arial Black"/>
                <a:cs typeface="Arial Black"/>
              </a:rPr>
              <a:t>2</a:t>
            </a:r>
            <a:endParaRPr sz="950">
              <a:latin typeface="Arial Black"/>
              <a:cs typeface="Arial Black"/>
            </a:endParaRPr>
          </a:p>
        </p:txBody>
      </p:sp>
      <p:sp>
        <p:nvSpPr>
          <p:cNvPr id="9" name="object 9"/>
          <p:cNvSpPr txBox="1"/>
          <p:nvPr/>
        </p:nvSpPr>
        <p:spPr>
          <a:xfrm>
            <a:off x="1258243" y="3481151"/>
            <a:ext cx="81470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色谱参考条</a:t>
            </a:r>
            <a:r>
              <a:rPr dirty="0" sz="950" spc="20">
                <a:latin typeface="宋体"/>
                <a:cs typeface="宋体"/>
              </a:rPr>
              <a:t>件</a:t>
            </a:r>
            <a:endParaRPr sz="950">
              <a:latin typeface="宋体"/>
              <a:cs typeface="宋体"/>
            </a:endParaRPr>
          </a:p>
        </p:txBody>
      </p:sp>
      <p:sp>
        <p:nvSpPr>
          <p:cNvPr id="10" name="object 10"/>
          <p:cNvSpPr txBox="1"/>
          <p:nvPr/>
        </p:nvSpPr>
        <p:spPr>
          <a:xfrm>
            <a:off x="1045149" y="3710371"/>
            <a:ext cx="2174875" cy="461645"/>
          </a:xfrm>
          <a:prstGeom prst="rect">
            <a:avLst/>
          </a:prstGeom>
        </p:spPr>
        <p:txBody>
          <a:bodyPr wrap="square" lIns="0" tIns="85090" rIns="0" bIns="0" rtlCol="0" vert="horz">
            <a:spAutoFit/>
          </a:bodyPr>
          <a:lstStyle/>
          <a:p>
            <a:pPr marL="337820" indent="-294005">
              <a:lnSpc>
                <a:spcPct val="100000"/>
              </a:lnSpc>
              <a:spcBef>
                <a:spcPts val="670"/>
              </a:spcBef>
              <a:buAutoNum type="alphaLcParenR"/>
              <a:tabLst>
                <a:tab pos="338455" algn="l"/>
              </a:tabLst>
            </a:pPr>
            <a:r>
              <a:rPr dirty="0" sz="950" spc="95">
                <a:latin typeface="宋体"/>
                <a:cs typeface="宋体"/>
              </a:rPr>
              <a:t>色谱柱</a:t>
            </a:r>
            <a:r>
              <a:rPr dirty="0" baseline="2923" sz="1425" spc="67">
                <a:latin typeface="宋体"/>
                <a:cs typeface="宋体"/>
              </a:rPr>
              <a:t>:</a:t>
            </a:r>
            <a:r>
              <a:rPr dirty="0" sz="950" spc="95">
                <a:latin typeface="宋体"/>
                <a:cs typeface="宋体"/>
              </a:rPr>
              <a:t>磺酸型阳离子树脂</a:t>
            </a:r>
            <a:r>
              <a:rPr dirty="0" baseline="2923" sz="1425" spc="742">
                <a:latin typeface="宋体"/>
                <a:cs typeface="宋体"/>
              </a:rPr>
              <a:t>;</a:t>
            </a:r>
            <a:endParaRPr baseline="2923" sz="1425">
              <a:latin typeface="宋体"/>
              <a:cs typeface="宋体"/>
            </a:endParaRPr>
          </a:p>
          <a:p>
            <a:pPr marL="348615" indent="-298450">
              <a:lnSpc>
                <a:spcPct val="100000"/>
              </a:lnSpc>
              <a:spcBef>
                <a:spcPts val="580"/>
              </a:spcBef>
              <a:buAutoNum type="alphaLcParenR"/>
              <a:tabLst>
                <a:tab pos="349250" algn="l"/>
              </a:tabLst>
            </a:pPr>
            <a:r>
              <a:rPr dirty="0" baseline="8771" sz="1425" spc="142">
                <a:latin typeface="宋体"/>
                <a:cs typeface="宋体"/>
              </a:rPr>
              <a:t>检测波长</a:t>
            </a:r>
            <a:r>
              <a:rPr dirty="0" baseline="8771" sz="1425" spc="262">
                <a:latin typeface="宋体"/>
                <a:cs typeface="宋体"/>
              </a:rPr>
              <a:t>:</a:t>
            </a:r>
            <a:r>
              <a:rPr dirty="0" sz="950" spc="175">
                <a:latin typeface="宋体"/>
                <a:cs typeface="宋体"/>
              </a:rPr>
              <a:t>570nm</a:t>
            </a:r>
            <a:r>
              <a:rPr dirty="0" sz="950" spc="-285">
                <a:latin typeface="宋体"/>
                <a:cs typeface="宋体"/>
              </a:rPr>
              <a:t> </a:t>
            </a:r>
            <a:r>
              <a:rPr dirty="0" baseline="8771" sz="1425" spc="142">
                <a:latin typeface="宋体"/>
                <a:cs typeface="宋体"/>
              </a:rPr>
              <a:t>和</a:t>
            </a:r>
            <a:r>
              <a:rPr dirty="0" sz="950" spc="245">
                <a:latin typeface="宋体"/>
                <a:cs typeface="宋体"/>
              </a:rPr>
              <a:t>440nm</a:t>
            </a:r>
            <a:r>
              <a:rPr dirty="0" baseline="8771" sz="1425" spc="30">
                <a:latin typeface="宋体"/>
                <a:cs typeface="宋体"/>
              </a:rPr>
              <a:t>。</a:t>
            </a:r>
            <a:endParaRPr baseline="8771" sz="1425">
              <a:latin typeface="宋体"/>
              <a:cs typeface="宋体"/>
            </a:endParaRPr>
          </a:p>
        </p:txBody>
      </p:sp>
      <p:sp>
        <p:nvSpPr>
          <p:cNvPr id="11" name="object 11"/>
          <p:cNvSpPr txBox="1"/>
          <p:nvPr/>
        </p:nvSpPr>
        <p:spPr>
          <a:xfrm>
            <a:off x="810898" y="4300644"/>
            <a:ext cx="363220"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5</a:t>
            </a:r>
            <a:r>
              <a:rPr dirty="0" sz="950" spc="-420">
                <a:latin typeface="宋体"/>
                <a:cs typeface="宋体"/>
              </a:rPr>
              <a:t>.</a:t>
            </a:r>
            <a:r>
              <a:rPr dirty="0" sz="950" spc="150">
                <a:latin typeface="Arial Black"/>
                <a:cs typeface="Arial Black"/>
              </a:rPr>
              <a:t>4</a:t>
            </a:r>
            <a:r>
              <a:rPr dirty="0" sz="950" spc="-420">
                <a:latin typeface="宋体"/>
                <a:cs typeface="宋体"/>
              </a:rPr>
              <a:t>.</a:t>
            </a:r>
            <a:r>
              <a:rPr dirty="0" sz="950" spc="335">
                <a:latin typeface="Arial Black"/>
                <a:cs typeface="Arial Black"/>
              </a:rPr>
              <a:t>3</a:t>
            </a:r>
            <a:endParaRPr sz="950">
              <a:latin typeface="Arial Black"/>
              <a:cs typeface="Arial Black"/>
            </a:endParaRPr>
          </a:p>
        </p:txBody>
      </p:sp>
      <p:sp>
        <p:nvSpPr>
          <p:cNvPr id="12" name="object 12"/>
          <p:cNvSpPr txBox="1"/>
          <p:nvPr/>
        </p:nvSpPr>
        <p:spPr>
          <a:xfrm>
            <a:off x="1258243" y="4284629"/>
            <a:ext cx="681355"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试样的测</a:t>
            </a:r>
            <a:r>
              <a:rPr dirty="0" sz="950" spc="20">
                <a:latin typeface="宋体"/>
                <a:cs typeface="宋体"/>
              </a:rPr>
              <a:t>定</a:t>
            </a:r>
            <a:endParaRPr sz="950">
              <a:latin typeface="宋体"/>
              <a:cs typeface="宋体"/>
            </a:endParaRPr>
          </a:p>
        </p:txBody>
      </p:sp>
      <p:sp>
        <p:nvSpPr>
          <p:cNvPr id="13" name="object 13"/>
          <p:cNvSpPr txBox="1"/>
          <p:nvPr/>
        </p:nvSpPr>
        <p:spPr>
          <a:xfrm>
            <a:off x="844172" y="4529876"/>
            <a:ext cx="5871845" cy="429895"/>
          </a:xfrm>
          <a:prstGeom prst="rect">
            <a:avLst/>
          </a:prstGeom>
        </p:spPr>
        <p:txBody>
          <a:bodyPr wrap="square" lIns="0" tIns="12065" rIns="0" bIns="0" rtlCol="0" vert="horz">
            <a:spAutoFit/>
          </a:bodyPr>
          <a:lstStyle/>
          <a:p>
            <a:pPr marL="12700" marR="5080" indent="266065">
              <a:lnSpc>
                <a:spcPct val="139600"/>
              </a:lnSpc>
              <a:spcBef>
                <a:spcPts val="95"/>
              </a:spcBef>
            </a:pPr>
            <a:r>
              <a:rPr dirty="0" sz="950" spc="95">
                <a:latin typeface="宋体"/>
                <a:cs typeface="宋体"/>
              </a:rPr>
              <a:t>混合氨基酸标准工作液和样品测定液分别以相</a:t>
            </a:r>
            <a:r>
              <a:rPr dirty="0" sz="950" spc="114">
                <a:latin typeface="宋体"/>
                <a:cs typeface="宋体"/>
              </a:rPr>
              <a:t>同体积注入氨</a:t>
            </a:r>
            <a:r>
              <a:rPr dirty="0" sz="950" spc="125">
                <a:latin typeface="宋体"/>
                <a:cs typeface="宋体"/>
              </a:rPr>
              <a:t>基酸分析</a:t>
            </a:r>
            <a:r>
              <a:rPr dirty="0" sz="950" spc="95">
                <a:latin typeface="宋体"/>
                <a:cs typeface="宋体"/>
              </a:rPr>
              <a:t>仪</a:t>
            </a:r>
            <a:r>
              <a:rPr dirty="0" baseline="2923" sz="1425" spc="112">
                <a:latin typeface="宋体"/>
                <a:cs typeface="宋体"/>
              </a:rPr>
              <a:t>,</a:t>
            </a:r>
            <a:r>
              <a:rPr dirty="0" sz="950" spc="125">
                <a:latin typeface="宋体"/>
                <a:cs typeface="宋体"/>
              </a:rPr>
              <a:t>以外标法通过峰面积</a:t>
            </a:r>
            <a:r>
              <a:rPr dirty="0" sz="950" spc="15">
                <a:latin typeface="宋体"/>
                <a:cs typeface="宋体"/>
              </a:rPr>
              <a:t>计 </a:t>
            </a:r>
            <a:r>
              <a:rPr dirty="0" sz="950" spc="95">
                <a:latin typeface="宋体"/>
                <a:cs typeface="宋体"/>
              </a:rPr>
              <a:t>算样品测定液中氨基酸的浓度</a:t>
            </a:r>
            <a:r>
              <a:rPr dirty="0" baseline="2923" sz="1425" spc="30">
                <a:latin typeface="宋体"/>
                <a:cs typeface="宋体"/>
              </a:rPr>
              <a:t>。</a:t>
            </a:r>
            <a:endParaRPr baseline="2923" sz="1425">
              <a:latin typeface="宋体"/>
              <a:cs typeface="宋体"/>
            </a:endParaRPr>
          </a:p>
        </p:txBody>
      </p:sp>
      <p:sp>
        <p:nvSpPr>
          <p:cNvPr id="14" name="object 14"/>
          <p:cNvSpPr txBox="1"/>
          <p:nvPr/>
        </p:nvSpPr>
        <p:spPr>
          <a:xfrm>
            <a:off x="810898" y="5203957"/>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6</a:t>
            </a:r>
            <a:endParaRPr sz="950">
              <a:latin typeface="Arial Black"/>
              <a:cs typeface="Arial Black"/>
            </a:endParaRPr>
          </a:p>
        </p:txBody>
      </p:sp>
      <p:sp>
        <p:nvSpPr>
          <p:cNvPr id="15" name="object 15"/>
          <p:cNvSpPr txBox="1"/>
          <p:nvPr/>
        </p:nvSpPr>
        <p:spPr>
          <a:xfrm>
            <a:off x="1043816" y="5187942"/>
            <a:ext cx="947419"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分析结果的表</a:t>
            </a:r>
            <a:r>
              <a:rPr dirty="0" sz="950" spc="20">
                <a:latin typeface="宋体"/>
                <a:cs typeface="宋体"/>
              </a:rPr>
              <a:t>述</a:t>
            </a:r>
            <a:endParaRPr sz="950">
              <a:latin typeface="宋体"/>
              <a:cs typeface="宋体"/>
            </a:endParaRPr>
          </a:p>
        </p:txBody>
      </p:sp>
      <p:sp>
        <p:nvSpPr>
          <p:cNvPr id="16" name="object 16"/>
          <p:cNvSpPr txBox="1"/>
          <p:nvPr/>
        </p:nvSpPr>
        <p:spPr>
          <a:xfrm>
            <a:off x="810898" y="5569970"/>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6</a:t>
            </a:r>
            <a:r>
              <a:rPr dirty="0" sz="950" spc="-420">
                <a:latin typeface="宋体"/>
                <a:cs typeface="宋体"/>
              </a:rPr>
              <a:t>.</a:t>
            </a:r>
            <a:r>
              <a:rPr dirty="0" sz="950" spc="335">
                <a:latin typeface="Arial Black"/>
                <a:cs typeface="Arial Black"/>
              </a:rPr>
              <a:t>1</a:t>
            </a:r>
            <a:endParaRPr sz="950">
              <a:latin typeface="Arial Black"/>
              <a:cs typeface="Arial Black"/>
            </a:endParaRPr>
          </a:p>
        </p:txBody>
      </p:sp>
      <p:sp>
        <p:nvSpPr>
          <p:cNvPr id="17" name="object 17"/>
          <p:cNvSpPr txBox="1"/>
          <p:nvPr/>
        </p:nvSpPr>
        <p:spPr>
          <a:xfrm>
            <a:off x="1084964" y="5553956"/>
            <a:ext cx="4980305" cy="777240"/>
          </a:xfrm>
          <a:prstGeom prst="rect">
            <a:avLst/>
          </a:prstGeom>
        </p:spPr>
        <p:txBody>
          <a:bodyPr wrap="square" lIns="0" tIns="15240" rIns="0" bIns="0" rtlCol="0" vert="horz">
            <a:spAutoFit/>
          </a:bodyPr>
          <a:lstStyle/>
          <a:p>
            <a:pPr marL="78740">
              <a:lnSpc>
                <a:spcPct val="100000"/>
              </a:lnSpc>
              <a:spcBef>
                <a:spcPts val="120"/>
              </a:spcBef>
            </a:pPr>
            <a:r>
              <a:rPr dirty="0" sz="950" spc="95">
                <a:latin typeface="宋体"/>
                <a:cs typeface="宋体"/>
              </a:rPr>
              <a:t>混合氨基酸标准储备液中各氨基酸浓度的计</a:t>
            </a:r>
            <a:r>
              <a:rPr dirty="0" sz="950" spc="20">
                <a:latin typeface="宋体"/>
                <a:cs typeface="宋体"/>
              </a:rPr>
              <a:t>算</a:t>
            </a:r>
            <a:endParaRPr sz="950">
              <a:latin typeface="宋体"/>
              <a:cs typeface="宋体"/>
            </a:endParaRPr>
          </a:p>
          <a:p>
            <a:pPr>
              <a:lnSpc>
                <a:spcPct val="100000"/>
              </a:lnSpc>
            </a:pPr>
            <a:endParaRPr sz="950">
              <a:latin typeface="宋体"/>
              <a:cs typeface="宋体"/>
            </a:endParaRPr>
          </a:p>
          <a:p>
            <a:pPr marL="38100">
              <a:lnSpc>
                <a:spcPct val="100000"/>
              </a:lnSpc>
            </a:pPr>
            <a:r>
              <a:rPr dirty="0" sz="950" spc="95">
                <a:latin typeface="宋体"/>
                <a:cs typeface="宋体"/>
              </a:rPr>
              <a:t>各氨基酸标准品称量质量参考值见表</a:t>
            </a:r>
            <a:r>
              <a:rPr dirty="0" baseline="-8771" sz="1425" spc="465">
                <a:latin typeface="宋体"/>
                <a:cs typeface="宋体"/>
              </a:rPr>
              <a:t>1</a:t>
            </a:r>
            <a:r>
              <a:rPr dirty="0" baseline="2923" sz="1425" spc="30">
                <a:latin typeface="宋体"/>
                <a:cs typeface="宋体"/>
              </a:rPr>
              <a:t>。</a:t>
            </a:r>
            <a:endParaRPr baseline="2923" sz="1425">
              <a:latin typeface="宋体"/>
              <a:cs typeface="宋体"/>
            </a:endParaRPr>
          </a:p>
          <a:p>
            <a:pPr marL="448309">
              <a:lnSpc>
                <a:spcPct val="100000"/>
              </a:lnSpc>
              <a:spcBef>
                <a:spcPts val="1255"/>
              </a:spcBef>
            </a:pPr>
            <a:r>
              <a:rPr dirty="0" sz="950" spc="180">
                <a:latin typeface="宋体"/>
                <a:cs typeface="宋体"/>
              </a:rPr>
              <a:t>表</a:t>
            </a:r>
            <a:r>
              <a:rPr dirty="0" baseline="-8771" sz="1425" spc="502">
                <a:latin typeface="Arial Black"/>
                <a:cs typeface="Arial Black"/>
              </a:rPr>
              <a:t>1</a:t>
            </a:r>
            <a:r>
              <a:rPr dirty="0" baseline="-8771" sz="1425" spc="719">
                <a:latin typeface="Arial Black"/>
                <a:cs typeface="Arial Black"/>
              </a:rPr>
              <a:t> </a:t>
            </a:r>
            <a:r>
              <a:rPr dirty="0" sz="950" spc="95">
                <a:latin typeface="宋体"/>
                <a:cs typeface="宋体"/>
              </a:rPr>
              <a:t>配制混合氨基酸标准储备液时氨基酸标准品的称量质量参考值及分子</a:t>
            </a:r>
            <a:r>
              <a:rPr dirty="0" sz="950" spc="20">
                <a:latin typeface="宋体"/>
                <a:cs typeface="宋体"/>
              </a:rPr>
              <a:t>量</a:t>
            </a:r>
            <a:endParaRPr sz="950">
              <a:latin typeface="宋体"/>
              <a:cs typeface="宋体"/>
            </a:endParaRPr>
          </a:p>
        </p:txBody>
      </p:sp>
      <p:graphicFrame>
        <p:nvGraphicFramePr>
          <p:cNvPr id="18" name="object 18"/>
          <p:cNvGraphicFramePr>
            <a:graphicFrameLocks noGrp="1"/>
          </p:cNvGraphicFramePr>
          <p:nvPr/>
        </p:nvGraphicFramePr>
        <p:xfrm>
          <a:off x="847093" y="6485996"/>
          <a:ext cx="5871210" cy="2244090"/>
        </p:xfrm>
        <a:graphic>
          <a:graphicData uri="http://schemas.openxmlformats.org/drawingml/2006/table">
            <a:tbl>
              <a:tblPr firstRow="1" bandRow="1">
                <a:tableStyleId>{2D5ABB26-0587-4C30-8999-92F81FD0307C}</a:tableStyleId>
              </a:tblPr>
              <a:tblGrid>
                <a:gridCol w="1146175"/>
                <a:gridCol w="1031875"/>
                <a:gridCol w="802639"/>
                <a:gridCol w="1146175"/>
                <a:gridCol w="916939"/>
                <a:gridCol w="813435"/>
              </a:tblGrid>
              <a:tr h="400519">
                <a:tc>
                  <a:txBody>
                    <a:bodyPr/>
                    <a:lstStyle/>
                    <a:p>
                      <a:pPr algn="ctr">
                        <a:lnSpc>
                          <a:spcPct val="100000"/>
                        </a:lnSpc>
                        <a:spcBef>
                          <a:spcPts val="330"/>
                        </a:spcBef>
                      </a:pPr>
                      <a:r>
                        <a:rPr dirty="0" sz="800" spc="95">
                          <a:latin typeface="宋体"/>
                          <a:cs typeface="宋体"/>
                        </a:rPr>
                        <a:t>氨基</a:t>
                      </a:r>
                      <a:r>
                        <a:rPr dirty="0" sz="800" spc="20">
                          <a:latin typeface="宋体"/>
                          <a:cs typeface="宋体"/>
                        </a:rPr>
                        <a:t>酸</a:t>
                      </a:r>
                      <a:endParaRPr sz="800">
                        <a:latin typeface="宋体"/>
                        <a:cs typeface="宋体"/>
                      </a:endParaRPr>
                    </a:p>
                    <a:p>
                      <a:pPr algn="ctr">
                        <a:lnSpc>
                          <a:spcPct val="100000"/>
                        </a:lnSpc>
                        <a:spcBef>
                          <a:spcPts val="465"/>
                        </a:spcBef>
                      </a:pPr>
                      <a:r>
                        <a:rPr dirty="0" sz="800" spc="95">
                          <a:latin typeface="宋体"/>
                          <a:cs typeface="宋体"/>
                        </a:rPr>
                        <a:t>标准品名</a:t>
                      </a:r>
                      <a:r>
                        <a:rPr dirty="0" sz="800" spc="20">
                          <a:latin typeface="宋体"/>
                          <a:cs typeface="宋体"/>
                        </a:rPr>
                        <a:t>称</a:t>
                      </a:r>
                      <a:endParaRPr sz="800">
                        <a:latin typeface="宋体"/>
                        <a:cs typeface="宋体"/>
                      </a:endParaRPr>
                    </a:p>
                  </a:txBody>
                  <a:tcPr marL="0" marR="0" marB="0" marT="4191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a:lnSpc>
                          <a:spcPct val="100000"/>
                        </a:lnSpc>
                        <a:spcBef>
                          <a:spcPts val="330"/>
                        </a:spcBef>
                      </a:pPr>
                      <a:r>
                        <a:rPr dirty="0" sz="800" spc="95">
                          <a:latin typeface="宋体"/>
                          <a:cs typeface="宋体"/>
                        </a:rPr>
                        <a:t>称量质量参考</a:t>
                      </a:r>
                      <a:r>
                        <a:rPr dirty="0" sz="800" spc="20">
                          <a:latin typeface="宋体"/>
                          <a:cs typeface="宋体"/>
                        </a:rPr>
                        <a:t>值</a:t>
                      </a:r>
                      <a:endParaRPr sz="800">
                        <a:latin typeface="宋体"/>
                        <a:cs typeface="宋体"/>
                      </a:endParaRPr>
                    </a:p>
                    <a:p>
                      <a:pPr algn="ctr" marL="25400">
                        <a:lnSpc>
                          <a:spcPct val="100000"/>
                        </a:lnSpc>
                        <a:spcBef>
                          <a:spcPts val="620"/>
                        </a:spcBef>
                      </a:pPr>
                      <a:r>
                        <a:rPr dirty="0" baseline="3472" sz="1200" spc="457">
                          <a:latin typeface="宋体"/>
                          <a:cs typeface="宋体"/>
                        </a:rPr>
                        <a:t>m</a:t>
                      </a:r>
                      <a:r>
                        <a:rPr dirty="0" sz="800" spc="305">
                          <a:latin typeface="宋体"/>
                          <a:cs typeface="宋体"/>
                        </a:rPr>
                        <a:t>g</a:t>
                      </a:r>
                      <a:endParaRPr sz="800">
                        <a:latin typeface="宋体"/>
                        <a:cs typeface="宋体"/>
                      </a:endParaRPr>
                    </a:p>
                  </a:txBody>
                  <a:tcPr marL="0" marR="0" marB="0" marT="4191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marL="175895">
                        <a:lnSpc>
                          <a:spcPct val="100000"/>
                        </a:lnSpc>
                        <a:spcBef>
                          <a:spcPts val="330"/>
                        </a:spcBef>
                      </a:pPr>
                      <a:r>
                        <a:rPr dirty="0" sz="800" spc="95">
                          <a:latin typeface="宋体"/>
                          <a:cs typeface="宋体"/>
                        </a:rPr>
                        <a:t>摩尔质</a:t>
                      </a:r>
                      <a:r>
                        <a:rPr dirty="0" sz="800" spc="20">
                          <a:latin typeface="宋体"/>
                          <a:cs typeface="宋体"/>
                        </a:rPr>
                        <a:t>量</a:t>
                      </a:r>
                      <a:endParaRPr sz="800">
                        <a:latin typeface="宋体"/>
                        <a:cs typeface="宋体"/>
                      </a:endParaRPr>
                    </a:p>
                    <a:p>
                      <a:pPr marL="232410">
                        <a:lnSpc>
                          <a:spcPct val="100000"/>
                        </a:lnSpc>
                        <a:spcBef>
                          <a:spcPts val="620"/>
                        </a:spcBef>
                      </a:pPr>
                      <a:r>
                        <a:rPr dirty="0" sz="800" spc="155">
                          <a:latin typeface="宋体"/>
                          <a:cs typeface="宋体"/>
                        </a:rPr>
                        <a:t>g</a:t>
                      </a:r>
                      <a:r>
                        <a:rPr dirty="0" baseline="13888" sz="1200" spc="232">
                          <a:latin typeface="宋体"/>
                          <a:cs typeface="宋体"/>
                        </a:rPr>
                        <a:t>/</a:t>
                      </a:r>
                      <a:r>
                        <a:rPr dirty="0" baseline="3472" sz="1200" spc="232">
                          <a:latin typeface="宋体"/>
                          <a:cs typeface="宋体"/>
                        </a:rPr>
                        <a:t>mol</a:t>
                      </a:r>
                      <a:endParaRPr baseline="3472" sz="1200">
                        <a:latin typeface="宋体"/>
                        <a:cs typeface="宋体"/>
                      </a:endParaRPr>
                    </a:p>
                  </a:txBody>
                  <a:tcPr marL="0" marR="0" marB="0" marT="4191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a:lnSpc>
                          <a:spcPct val="100000"/>
                        </a:lnSpc>
                        <a:spcBef>
                          <a:spcPts val="330"/>
                        </a:spcBef>
                      </a:pPr>
                      <a:r>
                        <a:rPr dirty="0" sz="800" spc="95">
                          <a:latin typeface="宋体"/>
                          <a:cs typeface="宋体"/>
                        </a:rPr>
                        <a:t>氨基</a:t>
                      </a:r>
                      <a:r>
                        <a:rPr dirty="0" sz="800" spc="20">
                          <a:latin typeface="宋体"/>
                          <a:cs typeface="宋体"/>
                        </a:rPr>
                        <a:t>酸</a:t>
                      </a:r>
                      <a:endParaRPr sz="800">
                        <a:latin typeface="宋体"/>
                        <a:cs typeface="宋体"/>
                      </a:endParaRPr>
                    </a:p>
                    <a:p>
                      <a:pPr algn="ctr">
                        <a:lnSpc>
                          <a:spcPct val="100000"/>
                        </a:lnSpc>
                        <a:spcBef>
                          <a:spcPts val="465"/>
                        </a:spcBef>
                      </a:pPr>
                      <a:r>
                        <a:rPr dirty="0" sz="800" spc="95">
                          <a:latin typeface="宋体"/>
                          <a:cs typeface="宋体"/>
                        </a:rPr>
                        <a:t>标准品名</a:t>
                      </a:r>
                      <a:r>
                        <a:rPr dirty="0" sz="800" spc="20">
                          <a:latin typeface="宋体"/>
                          <a:cs typeface="宋体"/>
                        </a:rPr>
                        <a:t>称</a:t>
                      </a:r>
                      <a:endParaRPr sz="800">
                        <a:latin typeface="宋体"/>
                        <a:cs typeface="宋体"/>
                      </a:endParaRPr>
                    </a:p>
                  </a:txBody>
                  <a:tcPr marL="0" marR="0" marB="0" marT="4191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a:lnSpc>
                          <a:spcPct val="100000"/>
                        </a:lnSpc>
                        <a:spcBef>
                          <a:spcPts val="330"/>
                        </a:spcBef>
                      </a:pPr>
                      <a:r>
                        <a:rPr dirty="0" sz="800" spc="95">
                          <a:latin typeface="宋体"/>
                          <a:cs typeface="宋体"/>
                        </a:rPr>
                        <a:t>称量质量参考</a:t>
                      </a:r>
                      <a:r>
                        <a:rPr dirty="0" sz="800" spc="20">
                          <a:latin typeface="宋体"/>
                          <a:cs typeface="宋体"/>
                        </a:rPr>
                        <a:t>值</a:t>
                      </a:r>
                      <a:endParaRPr sz="800">
                        <a:latin typeface="宋体"/>
                        <a:cs typeface="宋体"/>
                      </a:endParaRPr>
                    </a:p>
                    <a:p>
                      <a:pPr algn="ctr" marL="24130">
                        <a:lnSpc>
                          <a:spcPct val="100000"/>
                        </a:lnSpc>
                        <a:spcBef>
                          <a:spcPts val="620"/>
                        </a:spcBef>
                      </a:pPr>
                      <a:r>
                        <a:rPr dirty="0" baseline="3472" sz="1200" spc="457">
                          <a:latin typeface="宋体"/>
                          <a:cs typeface="宋体"/>
                        </a:rPr>
                        <a:t>m</a:t>
                      </a:r>
                      <a:r>
                        <a:rPr dirty="0" sz="800" spc="305">
                          <a:latin typeface="宋体"/>
                          <a:cs typeface="宋体"/>
                        </a:rPr>
                        <a:t>g</a:t>
                      </a:r>
                      <a:endParaRPr sz="800">
                        <a:latin typeface="宋体"/>
                        <a:cs typeface="宋体"/>
                      </a:endParaRPr>
                    </a:p>
                  </a:txBody>
                  <a:tcPr marL="0" marR="0" marB="0" marT="4191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marL="182245">
                        <a:lnSpc>
                          <a:spcPct val="100000"/>
                        </a:lnSpc>
                        <a:spcBef>
                          <a:spcPts val="330"/>
                        </a:spcBef>
                      </a:pPr>
                      <a:r>
                        <a:rPr dirty="0" sz="800" spc="95">
                          <a:latin typeface="宋体"/>
                          <a:cs typeface="宋体"/>
                        </a:rPr>
                        <a:t>摩尔质</a:t>
                      </a:r>
                      <a:r>
                        <a:rPr dirty="0" sz="800" spc="20">
                          <a:latin typeface="宋体"/>
                          <a:cs typeface="宋体"/>
                        </a:rPr>
                        <a:t>量</a:t>
                      </a:r>
                      <a:endParaRPr sz="800">
                        <a:latin typeface="宋体"/>
                        <a:cs typeface="宋体"/>
                      </a:endParaRPr>
                    </a:p>
                    <a:p>
                      <a:pPr marL="238760">
                        <a:lnSpc>
                          <a:spcPct val="100000"/>
                        </a:lnSpc>
                        <a:spcBef>
                          <a:spcPts val="620"/>
                        </a:spcBef>
                      </a:pPr>
                      <a:r>
                        <a:rPr dirty="0" sz="800" spc="155">
                          <a:latin typeface="宋体"/>
                          <a:cs typeface="宋体"/>
                        </a:rPr>
                        <a:t>g</a:t>
                      </a:r>
                      <a:r>
                        <a:rPr dirty="0" baseline="13888" sz="1200" spc="232">
                          <a:latin typeface="宋体"/>
                          <a:cs typeface="宋体"/>
                        </a:rPr>
                        <a:t>/</a:t>
                      </a:r>
                      <a:r>
                        <a:rPr dirty="0" baseline="3472" sz="1200" spc="232">
                          <a:latin typeface="宋体"/>
                          <a:cs typeface="宋体"/>
                        </a:rPr>
                        <a:t>mol</a:t>
                      </a:r>
                      <a:endParaRPr baseline="3472" sz="1200">
                        <a:latin typeface="宋体"/>
                        <a:cs typeface="宋体"/>
                      </a:endParaRPr>
                    </a:p>
                  </a:txBody>
                  <a:tcPr marL="0" marR="0" marB="0" marT="4191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r>
              <a:tr h="229209">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天门冬氨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3</a:t>
                      </a:r>
                      <a:r>
                        <a:rPr dirty="0" sz="800">
                          <a:latin typeface="宋体"/>
                          <a:cs typeface="宋体"/>
                        </a:rPr>
                        <a:t>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133.1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蛋氨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37</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149.2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tr>
              <a:tr h="229222">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苏氨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3</a:t>
                      </a:r>
                      <a:r>
                        <a:rPr dirty="0" sz="800">
                          <a:latin typeface="宋体"/>
                          <a:cs typeface="宋体"/>
                        </a:rPr>
                        <a:t>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119.1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R="9525">
                        <a:lnSpc>
                          <a:spcPct val="100000"/>
                        </a:lnSpc>
                        <a:spcBef>
                          <a:spcPts val="370"/>
                        </a:spcBef>
                      </a:pPr>
                      <a:r>
                        <a:rPr dirty="0" baseline="-6944" sz="1200" spc="150">
                          <a:latin typeface="宋体"/>
                          <a:cs typeface="宋体"/>
                        </a:rPr>
                        <a:t>L-</a:t>
                      </a:r>
                      <a:r>
                        <a:rPr dirty="0" sz="800" spc="95">
                          <a:latin typeface="宋体"/>
                          <a:cs typeface="宋体"/>
                        </a:rPr>
                        <a:t>异亮氨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33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131.2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丝氨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2</a:t>
                      </a:r>
                      <a:r>
                        <a:rPr dirty="0" sz="800">
                          <a:latin typeface="宋体"/>
                          <a:cs typeface="宋体"/>
                        </a:rPr>
                        <a:t>6</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105.1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33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131.2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谷氨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3</a:t>
                      </a:r>
                      <a:r>
                        <a:rPr dirty="0" sz="800">
                          <a:latin typeface="宋体"/>
                          <a:cs typeface="宋体"/>
                        </a:rPr>
                        <a:t>7</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147.1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酪氨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45</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181.2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脯氨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2</a:t>
                      </a:r>
                      <a:r>
                        <a:rPr dirty="0" sz="800">
                          <a:latin typeface="宋体"/>
                          <a:cs typeface="宋体"/>
                        </a:rPr>
                        <a:t>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115.1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R="9525">
                        <a:lnSpc>
                          <a:spcPct val="100000"/>
                        </a:lnSpc>
                        <a:spcBef>
                          <a:spcPts val="370"/>
                        </a:spcBef>
                      </a:pPr>
                      <a:r>
                        <a:rPr dirty="0" baseline="-6944" sz="1200" spc="150">
                          <a:latin typeface="宋体"/>
                          <a:cs typeface="宋体"/>
                        </a:rPr>
                        <a:t>L-</a:t>
                      </a:r>
                      <a:r>
                        <a:rPr dirty="0" sz="800" spc="95">
                          <a:latin typeface="宋体"/>
                          <a:cs typeface="宋体"/>
                        </a:rPr>
                        <a:t>苯丙氨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41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165.2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甘氨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1</a:t>
                      </a:r>
                      <a:r>
                        <a:rPr dirty="0" sz="800">
                          <a:latin typeface="宋体"/>
                          <a:cs typeface="宋体"/>
                        </a:rPr>
                        <a:t>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75.07</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R="9525">
                        <a:lnSpc>
                          <a:spcPct val="100000"/>
                        </a:lnSpc>
                        <a:spcBef>
                          <a:spcPts val="370"/>
                        </a:spcBef>
                      </a:pPr>
                      <a:r>
                        <a:rPr dirty="0" baseline="-6944" sz="1200" spc="150">
                          <a:latin typeface="宋体"/>
                          <a:cs typeface="宋体"/>
                        </a:rPr>
                        <a:t>L-</a:t>
                      </a:r>
                      <a:r>
                        <a:rPr dirty="0" sz="800" spc="95">
                          <a:latin typeface="宋体"/>
                          <a:cs typeface="宋体"/>
                        </a:rPr>
                        <a:t>组氨酸盐酸</a:t>
                      </a:r>
                      <a:r>
                        <a:rPr dirty="0" sz="800" spc="20">
                          <a:latin typeface="宋体"/>
                          <a:cs typeface="宋体"/>
                        </a:rPr>
                        <a:t>盐</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52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209.7</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丙氨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r" marR="427355">
                        <a:lnSpc>
                          <a:spcPct val="100000"/>
                        </a:lnSpc>
                        <a:spcBef>
                          <a:spcPts val="475"/>
                        </a:spcBef>
                      </a:pPr>
                      <a:r>
                        <a:rPr dirty="0" sz="800" spc="-380">
                          <a:latin typeface="宋体"/>
                          <a:cs typeface="宋体"/>
                        </a:rPr>
                        <a:t>2</a:t>
                      </a:r>
                      <a:r>
                        <a:rPr dirty="0" sz="800">
                          <a:latin typeface="宋体"/>
                          <a:cs typeface="宋体"/>
                        </a:rPr>
                        <a:t>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89.06</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R="9525">
                        <a:lnSpc>
                          <a:spcPct val="100000"/>
                        </a:lnSpc>
                        <a:spcBef>
                          <a:spcPts val="370"/>
                        </a:spcBef>
                      </a:pPr>
                      <a:r>
                        <a:rPr dirty="0" baseline="-6944" sz="1200" spc="150">
                          <a:latin typeface="宋体"/>
                          <a:cs typeface="宋体"/>
                        </a:rPr>
                        <a:t>L-</a:t>
                      </a:r>
                      <a:r>
                        <a:rPr dirty="0" sz="800" spc="95">
                          <a:latin typeface="宋体"/>
                          <a:cs typeface="宋体"/>
                        </a:rPr>
                        <a:t>赖氨酸盐酸</a:t>
                      </a:r>
                      <a:r>
                        <a:rPr dirty="0" sz="800" spc="20">
                          <a:latin typeface="宋体"/>
                          <a:cs typeface="宋体"/>
                        </a:rPr>
                        <a:t>盐</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marL="377825">
                        <a:lnSpc>
                          <a:spcPct val="100000"/>
                        </a:lnSpc>
                        <a:spcBef>
                          <a:spcPts val="475"/>
                        </a:spcBef>
                      </a:pPr>
                      <a:r>
                        <a:rPr dirty="0" sz="800" spc="229">
                          <a:latin typeface="宋体"/>
                          <a:cs typeface="宋体"/>
                        </a:rPr>
                        <a:t>46</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80">
                          <a:latin typeface="宋体"/>
                          <a:cs typeface="宋体"/>
                        </a:rPr>
                        <a:t>182.7</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marR="10795">
                        <a:lnSpc>
                          <a:spcPct val="100000"/>
                        </a:lnSpc>
                        <a:spcBef>
                          <a:spcPts val="370"/>
                        </a:spcBef>
                      </a:pPr>
                      <a:r>
                        <a:rPr dirty="0" baseline="-6944" sz="1200" spc="150">
                          <a:latin typeface="宋体"/>
                          <a:cs typeface="宋体"/>
                        </a:rPr>
                        <a:t>L-</a:t>
                      </a:r>
                      <a:r>
                        <a:rPr dirty="0" sz="800" spc="95">
                          <a:latin typeface="宋体"/>
                          <a:cs typeface="宋体"/>
                        </a:rPr>
                        <a:t>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r" marR="427355">
                        <a:lnSpc>
                          <a:spcPct val="100000"/>
                        </a:lnSpc>
                        <a:spcBef>
                          <a:spcPts val="475"/>
                        </a:spcBef>
                      </a:pPr>
                      <a:r>
                        <a:rPr dirty="0" sz="800" spc="-380">
                          <a:latin typeface="宋体"/>
                          <a:cs typeface="宋体"/>
                        </a:rPr>
                        <a:t>2</a:t>
                      </a:r>
                      <a:r>
                        <a:rPr dirty="0" sz="800">
                          <a:latin typeface="宋体"/>
                          <a:cs typeface="宋体"/>
                        </a:rPr>
                        <a:t>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80">
                          <a:latin typeface="宋体"/>
                          <a:cs typeface="宋体"/>
                        </a:rPr>
                        <a:t>117.2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marR="9525">
                        <a:lnSpc>
                          <a:spcPct val="100000"/>
                        </a:lnSpc>
                        <a:spcBef>
                          <a:spcPts val="370"/>
                        </a:spcBef>
                      </a:pPr>
                      <a:r>
                        <a:rPr dirty="0" baseline="-6944" sz="1200" spc="150">
                          <a:latin typeface="宋体"/>
                          <a:cs typeface="宋体"/>
                        </a:rPr>
                        <a:t>L-</a:t>
                      </a:r>
                      <a:r>
                        <a:rPr dirty="0" sz="800" spc="95">
                          <a:latin typeface="宋体"/>
                          <a:cs typeface="宋体"/>
                        </a:rPr>
                        <a:t>精氨酸盐酸</a:t>
                      </a:r>
                      <a:r>
                        <a:rPr dirty="0" sz="800" spc="20">
                          <a:latin typeface="宋体"/>
                          <a:cs typeface="宋体"/>
                        </a:rPr>
                        <a:t>盐</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marL="377825">
                        <a:lnSpc>
                          <a:spcPct val="100000"/>
                        </a:lnSpc>
                        <a:spcBef>
                          <a:spcPts val="475"/>
                        </a:spcBef>
                      </a:pPr>
                      <a:r>
                        <a:rPr dirty="0" sz="800" spc="229">
                          <a:latin typeface="宋体"/>
                          <a:cs typeface="宋体"/>
                        </a:rPr>
                        <a:t>53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marL="635">
                        <a:lnSpc>
                          <a:spcPct val="100000"/>
                        </a:lnSpc>
                        <a:spcBef>
                          <a:spcPts val="475"/>
                        </a:spcBef>
                      </a:pPr>
                      <a:r>
                        <a:rPr dirty="0" sz="800" spc="80">
                          <a:latin typeface="宋体"/>
                          <a:cs typeface="宋体"/>
                        </a:rPr>
                        <a:t>210.7</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tr>
            </a:tbl>
          </a:graphicData>
        </a:graphic>
      </p:graphicFrame>
      <p:sp>
        <p:nvSpPr>
          <p:cNvPr id="19" name="object 19"/>
          <p:cNvSpPr txBox="1"/>
          <p:nvPr/>
        </p:nvSpPr>
        <p:spPr>
          <a:xfrm>
            <a:off x="1084964" y="8880048"/>
            <a:ext cx="3327400"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混合氨基酸标准储备液中各氨基酸的含量按</a:t>
            </a:r>
            <a:r>
              <a:rPr dirty="0" sz="950" spc="75">
                <a:latin typeface="宋体"/>
                <a:cs typeface="宋体"/>
              </a:rPr>
              <a:t>式</a:t>
            </a:r>
            <a:r>
              <a:rPr dirty="0" baseline="2923" sz="1425" spc="75">
                <a:latin typeface="宋体"/>
                <a:cs typeface="宋体"/>
              </a:rPr>
              <a:t>(</a:t>
            </a:r>
            <a:r>
              <a:rPr dirty="0" baseline="-8771" sz="1425" spc="75">
                <a:latin typeface="宋体"/>
                <a:cs typeface="宋体"/>
              </a:rPr>
              <a:t>1</a:t>
            </a:r>
            <a:r>
              <a:rPr dirty="0" baseline="2923" sz="1425" spc="75">
                <a:latin typeface="宋体"/>
                <a:cs typeface="宋体"/>
              </a:rPr>
              <a:t>)</a:t>
            </a:r>
            <a:r>
              <a:rPr dirty="0" sz="950" spc="95">
                <a:latin typeface="宋体"/>
                <a:cs typeface="宋体"/>
              </a:rPr>
              <a:t>计算</a:t>
            </a:r>
            <a:r>
              <a:rPr dirty="0" baseline="2923" sz="1425" spc="742">
                <a:latin typeface="宋体"/>
                <a:cs typeface="宋体"/>
              </a:rPr>
              <a:t>:</a:t>
            </a:r>
            <a:endParaRPr baseline="2923" sz="1425">
              <a:latin typeface="宋体"/>
              <a:cs typeface="宋体"/>
            </a:endParaRPr>
          </a:p>
        </p:txBody>
      </p:sp>
      <p:sp>
        <p:nvSpPr>
          <p:cNvPr id="20" name="object 20"/>
          <p:cNvSpPr/>
          <p:nvPr/>
        </p:nvSpPr>
        <p:spPr>
          <a:xfrm>
            <a:off x="3413992" y="9269786"/>
            <a:ext cx="528955" cy="0"/>
          </a:xfrm>
          <a:custGeom>
            <a:avLst/>
            <a:gdLst/>
            <a:ahLst/>
            <a:cxnLst/>
            <a:rect l="l" t="t" r="r" b="b"/>
            <a:pathLst>
              <a:path w="528954" h="0">
                <a:moveTo>
                  <a:pt x="0" y="0"/>
                </a:moveTo>
                <a:lnTo>
                  <a:pt x="528675" y="0"/>
                </a:lnTo>
              </a:path>
            </a:pathLst>
          </a:custGeom>
          <a:ln w="4152">
            <a:solidFill>
              <a:srgbClr val="231F20"/>
            </a:solidFill>
          </a:ln>
        </p:spPr>
        <p:txBody>
          <a:bodyPr wrap="square" lIns="0" tIns="0" rIns="0" bIns="0" rtlCol="0"/>
          <a:lstStyle/>
          <a:p/>
        </p:txBody>
      </p:sp>
      <p:sp>
        <p:nvSpPr>
          <p:cNvPr id="21" name="object 21"/>
          <p:cNvSpPr txBox="1"/>
          <p:nvPr/>
        </p:nvSpPr>
        <p:spPr>
          <a:xfrm>
            <a:off x="3025600" y="9184999"/>
            <a:ext cx="1483360" cy="259079"/>
          </a:xfrm>
          <a:prstGeom prst="rect">
            <a:avLst/>
          </a:prstGeom>
        </p:spPr>
        <p:txBody>
          <a:bodyPr wrap="square" lIns="0" tIns="17145" rIns="0" bIns="0" rtlCol="0" vert="horz">
            <a:spAutoFit/>
          </a:bodyPr>
          <a:lstStyle/>
          <a:p>
            <a:pPr algn="ctr" marL="12700">
              <a:lnSpc>
                <a:spcPts val="900"/>
              </a:lnSpc>
              <a:spcBef>
                <a:spcPts val="135"/>
              </a:spcBef>
              <a:tabLst>
                <a:tab pos="897890" algn="l"/>
              </a:tabLst>
            </a:pPr>
            <a:r>
              <a:rPr dirty="0" sz="950" spc="310">
                <a:latin typeface="Arial"/>
                <a:cs typeface="Arial"/>
              </a:rPr>
              <a:t>c</a:t>
            </a:r>
            <a:r>
              <a:rPr dirty="0" baseline="-10101" sz="825" spc="465">
                <a:latin typeface="Arial"/>
                <a:cs typeface="Arial"/>
              </a:rPr>
              <a:t>j</a:t>
            </a:r>
            <a:r>
              <a:rPr dirty="0" baseline="-10101" sz="825" spc="82">
                <a:latin typeface="Arial"/>
                <a:cs typeface="Arial"/>
              </a:rPr>
              <a:t> </a:t>
            </a:r>
            <a:r>
              <a:rPr dirty="0" baseline="-2923" sz="1425" spc="405">
                <a:latin typeface="Arial"/>
                <a:cs typeface="Arial"/>
              </a:rPr>
              <a:t>=</a:t>
            </a:r>
            <a:r>
              <a:rPr dirty="0" baseline="-38011" sz="1425" spc="405">
                <a:latin typeface="Arial"/>
                <a:cs typeface="Arial"/>
              </a:rPr>
              <a:t>M</a:t>
            </a:r>
            <a:r>
              <a:rPr dirty="0" baseline="-38011" sz="1425" spc="375">
                <a:latin typeface="Arial"/>
                <a:cs typeface="Arial"/>
              </a:rPr>
              <a:t> </a:t>
            </a:r>
            <a:r>
              <a:rPr dirty="0" baseline="40935" sz="1425" spc="375">
                <a:latin typeface="Arial"/>
                <a:cs typeface="Arial"/>
              </a:rPr>
              <a:t>m</a:t>
            </a:r>
            <a:r>
              <a:rPr dirty="0" baseline="60606" sz="825" spc="375">
                <a:latin typeface="Arial"/>
                <a:cs typeface="Arial"/>
              </a:rPr>
              <a:t>j	</a:t>
            </a:r>
            <a:r>
              <a:rPr dirty="0" baseline="-2923" sz="1425" spc="397">
                <a:latin typeface="Arial"/>
                <a:cs typeface="Arial"/>
              </a:rPr>
              <a:t>×</a:t>
            </a:r>
            <a:r>
              <a:rPr dirty="0" sz="950" spc="265">
                <a:latin typeface="宋体"/>
                <a:cs typeface="宋体"/>
              </a:rPr>
              <a:t>1000</a:t>
            </a:r>
            <a:endParaRPr sz="950">
              <a:latin typeface="宋体"/>
              <a:cs typeface="宋体"/>
            </a:endParaRPr>
          </a:p>
          <a:p>
            <a:pPr algn="ctr" marR="41275">
              <a:lnSpc>
                <a:spcPts val="900"/>
              </a:lnSpc>
            </a:pPr>
            <a:r>
              <a:rPr dirty="0" baseline="-10101" sz="825" spc="615">
                <a:latin typeface="Arial"/>
                <a:cs typeface="Arial"/>
              </a:rPr>
              <a:t>j</a:t>
            </a:r>
            <a:r>
              <a:rPr dirty="0" baseline="-10101" sz="825" spc="75">
                <a:latin typeface="Arial"/>
                <a:cs typeface="Arial"/>
              </a:rPr>
              <a:t> </a:t>
            </a:r>
            <a:r>
              <a:rPr dirty="0" baseline="-2923" sz="1425" spc="352">
                <a:latin typeface="Arial"/>
                <a:cs typeface="Arial"/>
              </a:rPr>
              <a:t>×</a:t>
            </a:r>
            <a:r>
              <a:rPr dirty="0" sz="950" spc="235">
                <a:latin typeface="宋体"/>
                <a:cs typeface="宋体"/>
              </a:rPr>
              <a:t>250</a:t>
            </a:r>
            <a:endParaRPr sz="950">
              <a:latin typeface="宋体"/>
              <a:cs typeface="宋体"/>
            </a:endParaRPr>
          </a:p>
        </p:txBody>
      </p:sp>
      <p:sp>
        <p:nvSpPr>
          <p:cNvPr id="24" name="object 24"/>
          <p:cNvSpPr txBox="1"/>
          <p:nvPr/>
        </p:nvSpPr>
        <p:spPr>
          <a:xfrm>
            <a:off x="1110364" y="9470273"/>
            <a:ext cx="281940" cy="170815"/>
          </a:xfrm>
          <a:prstGeom prst="rect">
            <a:avLst/>
          </a:prstGeom>
        </p:spPr>
        <p:txBody>
          <a:bodyPr wrap="square" lIns="0" tIns="1905" rIns="0" bIns="0" rtlCol="0" vert="horz">
            <a:spAutoFit/>
          </a:bodyPr>
          <a:lstStyle/>
          <a:p>
            <a:pPr marL="12700">
              <a:lnSpc>
                <a:spcPct val="100000"/>
              </a:lnSpc>
              <a:spcBef>
                <a:spcPts val="15"/>
              </a:spcBef>
            </a:pPr>
            <a:r>
              <a:rPr dirty="0" sz="950" spc="95">
                <a:latin typeface="宋体"/>
                <a:cs typeface="宋体"/>
              </a:rPr>
              <a:t>式</a:t>
            </a:r>
            <a:r>
              <a:rPr dirty="0" sz="950" spc="20">
                <a:latin typeface="宋体"/>
                <a:cs typeface="宋体"/>
              </a:rPr>
              <a:t>中</a:t>
            </a:r>
            <a:endParaRPr sz="950">
              <a:latin typeface="宋体"/>
              <a:cs typeface="宋体"/>
            </a:endParaRPr>
          </a:p>
        </p:txBody>
      </p:sp>
      <p:sp>
        <p:nvSpPr>
          <p:cNvPr id="25" name="object 25"/>
          <p:cNvSpPr txBox="1">
            <a:spLocks noGrp="1"/>
          </p:cNvSpPr>
          <p:nvPr>
            <p:ph type="sldNum" idx="7" sz="quarter"/>
          </p:nvPr>
        </p:nvSpPr>
        <p:spPr>
          <a:prstGeom prst="rect"/>
        </p:spPr>
        <p:txBody>
          <a:bodyPr wrap="square" lIns="0" tIns="50800" rIns="0" bIns="0" rtlCol="0" vert="horz">
            <a:spAutoFit/>
          </a:bodyPr>
          <a:lstStyle/>
          <a:p>
            <a:pPr marL="38100">
              <a:lnSpc>
                <a:spcPct val="100000"/>
              </a:lnSpc>
              <a:spcBef>
                <a:spcPts val="400"/>
              </a:spcBef>
            </a:pPr>
            <a:r>
              <a:rPr dirty="0" spc="420"/>
              <a:t>3</a:t>
            </a:r>
          </a:p>
        </p:txBody>
      </p:sp>
      <p:sp>
        <p:nvSpPr>
          <p:cNvPr id="22" name="object 22"/>
          <p:cNvSpPr txBox="1"/>
          <p:nvPr/>
        </p:nvSpPr>
        <p:spPr>
          <a:xfrm>
            <a:off x="5321760" y="9167182"/>
            <a:ext cx="1483995" cy="173355"/>
          </a:xfrm>
          <a:prstGeom prst="rect">
            <a:avLst/>
          </a:prstGeom>
        </p:spPr>
        <p:txBody>
          <a:bodyPr wrap="square" lIns="0" tIns="15240" rIns="0" bIns="0" rtlCol="0" vert="horz">
            <a:spAutoFit/>
          </a:bodyPr>
          <a:lstStyle/>
          <a:p>
            <a:pPr marL="38100">
              <a:lnSpc>
                <a:spcPct val="100000"/>
              </a:lnSpc>
              <a:spcBef>
                <a:spcPts val="120"/>
              </a:spcBef>
            </a:pPr>
            <a:r>
              <a:rPr dirty="0" sz="950" spc="135">
                <a:latin typeface="宋体"/>
                <a:cs typeface="宋体"/>
              </a:rPr>
              <a:t>……………………(</a:t>
            </a:r>
            <a:r>
              <a:rPr dirty="0" baseline="-8771" sz="1425" spc="202">
                <a:latin typeface="宋体"/>
                <a:cs typeface="宋体"/>
              </a:rPr>
              <a:t>1</a:t>
            </a:r>
            <a:r>
              <a:rPr dirty="0" baseline="-8771" sz="1425" spc="-525">
                <a:latin typeface="宋体"/>
                <a:cs typeface="宋体"/>
              </a:rPr>
              <a:t> </a:t>
            </a:r>
            <a:r>
              <a:rPr dirty="0" sz="950" spc="495">
                <a:latin typeface="宋体"/>
                <a:cs typeface="宋体"/>
              </a:rPr>
              <a:t>)</a:t>
            </a:r>
            <a:endParaRPr sz="950">
              <a:latin typeface="宋体"/>
              <a:cs typeface="宋体"/>
            </a:endParaRPr>
          </a:p>
        </p:txBody>
      </p:sp>
      <p:sp>
        <p:nvSpPr>
          <p:cNvPr id="23" name="object 23"/>
          <p:cNvSpPr txBox="1"/>
          <p:nvPr/>
        </p:nvSpPr>
        <p:spPr>
          <a:xfrm>
            <a:off x="1376543" y="9453097"/>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495">
                <a:latin typeface="宋体"/>
                <a:cs typeface="宋体"/>
              </a:rPr>
              <a:t>:</a:t>
            </a:r>
            <a:endParaRPr sz="950">
              <a:latin typeface="宋体"/>
              <a:cs typeface="宋体"/>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idx="7" sz="quarter"/>
          </p:nvPr>
        </p:nvSpPr>
        <p:spPr>
          <a:prstGeom prst="rect"/>
        </p:spPr>
        <p:txBody>
          <a:bodyPr wrap="square" lIns="0" tIns="50800" rIns="0" bIns="0" rtlCol="0" vert="horz">
            <a:spAutoFit/>
          </a:bodyPr>
          <a:lstStyle/>
          <a:p>
            <a:pPr marL="38100">
              <a:lnSpc>
                <a:spcPct val="100000"/>
              </a:lnSpc>
              <a:spcBef>
                <a:spcPts val="400"/>
              </a:spcBef>
            </a:pPr>
            <a:r>
              <a:rPr dirty="0" spc="420"/>
              <a:t>4</a:t>
            </a:r>
          </a:p>
        </p:txBody>
      </p:sp>
      <p:sp>
        <p:nvSpPr>
          <p:cNvPr id="2" name="object 2"/>
          <p:cNvSpPr txBox="1"/>
          <p:nvPr/>
        </p:nvSpPr>
        <p:spPr>
          <a:xfrm>
            <a:off x="5511549" y="776139"/>
            <a:ext cx="1263015" cy="173355"/>
          </a:xfrm>
          <a:prstGeom prst="rect">
            <a:avLst/>
          </a:prstGeom>
        </p:spPr>
        <p:txBody>
          <a:bodyPr wrap="square" lIns="0" tIns="15240" rIns="0" bIns="0" rtlCol="0" vert="horz">
            <a:spAutoFit/>
          </a:bodyPr>
          <a:lstStyle/>
          <a:p>
            <a:pPr marL="38100">
              <a:lnSpc>
                <a:spcPct val="100000"/>
              </a:lnSpc>
              <a:spcBef>
                <a:spcPts val="120"/>
              </a:spcBef>
            </a:pPr>
            <a:r>
              <a:rPr dirty="0" sz="950" spc="140">
                <a:latin typeface="Arial"/>
                <a:cs typeface="Arial"/>
              </a:rPr>
              <a:t>GB</a:t>
            </a:r>
            <a:r>
              <a:rPr dirty="0" sz="950" spc="-17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p:txBody>
      </p:sp>
      <p:sp>
        <p:nvSpPr>
          <p:cNvPr id="3" name="object 3"/>
          <p:cNvSpPr txBox="1"/>
          <p:nvPr/>
        </p:nvSpPr>
        <p:spPr>
          <a:xfrm>
            <a:off x="1480544" y="1071248"/>
            <a:ext cx="4817110"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混合氨基酸标准储备液中氨基</a:t>
            </a:r>
            <a:r>
              <a:rPr dirty="0" sz="950">
                <a:latin typeface="宋体"/>
                <a:cs typeface="宋体"/>
              </a:rPr>
              <a:t>酸</a:t>
            </a:r>
            <a:r>
              <a:rPr dirty="0" baseline="-11695" sz="1425" spc="1132">
                <a:latin typeface="Arial"/>
                <a:cs typeface="Arial"/>
              </a:rPr>
              <a:t>j</a:t>
            </a:r>
            <a:r>
              <a:rPr dirty="0" baseline="-11695" sz="1425" spc="-150">
                <a:latin typeface="Arial"/>
                <a:cs typeface="Arial"/>
              </a:rPr>
              <a:t> </a:t>
            </a:r>
            <a:r>
              <a:rPr dirty="0" sz="950" spc="95">
                <a:latin typeface="宋体"/>
                <a:cs typeface="宋体"/>
              </a:rPr>
              <a:t>的浓度</a:t>
            </a:r>
            <a:r>
              <a:rPr dirty="0" baseline="2923" sz="1425" spc="67">
                <a:latin typeface="宋体"/>
                <a:cs typeface="宋体"/>
              </a:rPr>
              <a:t>,</a:t>
            </a:r>
            <a:r>
              <a:rPr dirty="0" sz="950" spc="95">
                <a:latin typeface="宋体"/>
                <a:cs typeface="宋体"/>
              </a:rPr>
              <a:t>单位为微摩尔每毫</a:t>
            </a:r>
            <a:r>
              <a:rPr dirty="0" sz="950" spc="75">
                <a:latin typeface="宋体"/>
                <a:cs typeface="宋体"/>
              </a:rPr>
              <a:t>升</a:t>
            </a:r>
            <a:r>
              <a:rPr dirty="0" baseline="2923" sz="1425" spc="172">
                <a:latin typeface="宋体"/>
                <a:cs typeface="宋体"/>
              </a:rPr>
              <a:t>(</a:t>
            </a:r>
            <a:r>
              <a:rPr dirty="0" baseline="-17543" sz="1425" spc="172">
                <a:latin typeface="宋体"/>
                <a:cs typeface="宋体"/>
              </a:rPr>
              <a:t>μ</a:t>
            </a:r>
            <a:r>
              <a:rPr dirty="0" baseline="-8771" sz="1425" spc="172">
                <a:latin typeface="宋体"/>
                <a:cs typeface="宋体"/>
              </a:rPr>
              <a:t>mol</a:t>
            </a:r>
            <a:r>
              <a:rPr dirty="0" baseline="2923" sz="1425" spc="172">
                <a:latin typeface="宋体"/>
                <a:cs typeface="宋体"/>
              </a:rPr>
              <a:t>/</a:t>
            </a:r>
            <a:r>
              <a:rPr dirty="0" baseline="-8771" sz="1425" spc="172">
                <a:latin typeface="宋体"/>
                <a:cs typeface="宋体"/>
              </a:rPr>
              <a:t>mL</a:t>
            </a:r>
            <a:r>
              <a:rPr dirty="0" baseline="2923" sz="1425" spc="172">
                <a:latin typeface="宋体"/>
                <a:cs typeface="宋体"/>
              </a:rPr>
              <a:t>);</a:t>
            </a:r>
            <a:endParaRPr baseline="2923" sz="1425">
              <a:latin typeface="宋体"/>
              <a:cs typeface="宋体"/>
            </a:endParaRPr>
          </a:p>
        </p:txBody>
      </p:sp>
      <p:sp>
        <p:nvSpPr>
          <p:cNvPr id="4" name="object 4"/>
          <p:cNvSpPr txBox="1"/>
          <p:nvPr/>
        </p:nvSpPr>
        <p:spPr>
          <a:xfrm>
            <a:off x="1480544" y="1270892"/>
            <a:ext cx="3110865"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称取氨基酸标准</a:t>
            </a:r>
            <a:r>
              <a:rPr dirty="0" sz="950">
                <a:latin typeface="宋体"/>
                <a:cs typeface="宋体"/>
              </a:rPr>
              <a:t>品</a:t>
            </a:r>
            <a:r>
              <a:rPr dirty="0" baseline="-11695" sz="1425" spc="1132">
                <a:latin typeface="Arial"/>
                <a:cs typeface="Arial"/>
              </a:rPr>
              <a:t>j</a:t>
            </a:r>
            <a:r>
              <a:rPr dirty="0" baseline="-11695" sz="1425" spc="-150">
                <a:latin typeface="Arial"/>
                <a:cs typeface="Arial"/>
              </a:rPr>
              <a:t> </a:t>
            </a:r>
            <a:r>
              <a:rPr dirty="0" sz="950" spc="95">
                <a:latin typeface="宋体"/>
                <a:cs typeface="宋体"/>
              </a:rPr>
              <a:t>的质量</a:t>
            </a:r>
            <a:r>
              <a:rPr dirty="0" baseline="2923" sz="1425" spc="67">
                <a:latin typeface="宋体"/>
                <a:cs typeface="宋体"/>
              </a:rPr>
              <a:t>,</a:t>
            </a:r>
            <a:r>
              <a:rPr dirty="0" sz="950" spc="95">
                <a:latin typeface="宋体"/>
                <a:cs typeface="宋体"/>
              </a:rPr>
              <a:t>单位为毫</a:t>
            </a:r>
            <a:r>
              <a:rPr dirty="0" sz="950" spc="75">
                <a:latin typeface="宋体"/>
                <a:cs typeface="宋体"/>
              </a:rPr>
              <a:t>克</a:t>
            </a:r>
            <a:r>
              <a:rPr dirty="0" baseline="2923" sz="1425" spc="315">
                <a:latin typeface="宋体"/>
                <a:cs typeface="宋体"/>
              </a:rPr>
              <a:t>(</a:t>
            </a:r>
            <a:r>
              <a:rPr dirty="0" baseline="-8771" sz="1425" spc="315">
                <a:latin typeface="宋体"/>
                <a:cs typeface="宋体"/>
              </a:rPr>
              <a:t>m</a:t>
            </a:r>
            <a:r>
              <a:rPr dirty="0" baseline="-11695" sz="1425" spc="315">
                <a:latin typeface="宋体"/>
                <a:cs typeface="宋体"/>
              </a:rPr>
              <a:t>g</a:t>
            </a:r>
            <a:r>
              <a:rPr dirty="0" baseline="2923" sz="1425" spc="315">
                <a:latin typeface="宋体"/>
                <a:cs typeface="宋体"/>
              </a:rPr>
              <a:t>);</a:t>
            </a:r>
            <a:endParaRPr baseline="2923" sz="1425">
              <a:latin typeface="宋体"/>
              <a:cs typeface="宋体"/>
            </a:endParaRPr>
          </a:p>
        </p:txBody>
      </p:sp>
      <p:sp>
        <p:nvSpPr>
          <p:cNvPr id="5" name="object 5"/>
          <p:cNvSpPr txBox="1"/>
          <p:nvPr/>
        </p:nvSpPr>
        <p:spPr>
          <a:xfrm>
            <a:off x="1038584" y="1037781"/>
            <a:ext cx="297180" cy="624840"/>
          </a:xfrm>
          <a:prstGeom prst="rect">
            <a:avLst/>
          </a:prstGeom>
        </p:spPr>
        <p:txBody>
          <a:bodyPr wrap="square" lIns="0" tIns="11430" rIns="0" bIns="0" rtlCol="0" vert="horz">
            <a:spAutoFit/>
          </a:bodyPr>
          <a:lstStyle/>
          <a:p>
            <a:pPr marL="60960" marR="30480" indent="-23495">
              <a:lnSpc>
                <a:spcPct val="137900"/>
              </a:lnSpc>
              <a:spcBef>
                <a:spcPts val="90"/>
              </a:spcBef>
            </a:pPr>
            <a:r>
              <a:rPr dirty="0" sz="950" spc="310">
                <a:latin typeface="Arial"/>
                <a:cs typeface="Arial"/>
              </a:rPr>
              <a:t>c</a:t>
            </a:r>
            <a:r>
              <a:rPr dirty="0" baseline="-10101" sz="825" spc="465">
                <a:latin typeface="Arial"/>
                <a:cs typeface="Arial"/>
              </a:rPr>
              <a:t>j  </a:t>
            </a:r>
            <a:r>
              <a:rPr dirty="0" sz="950" spc="250">
                <a:latin typeface="Arial"/>
                <a:cs typeface="Arial"/>
              </a:rPr>
              <a:t>m</a:t>
            </a:r>
            <a:r>
              <a:rPr dirty="0" baseline="-10101" sz="825" spc="375">
                <a:latin typeface="Arial"/>
                <a:cs typeface="Arial"/>
              </a:rPr>
              <a:t>j  </a:t>
            </a:r>
            <a:r>
              <a:rPr dirty="0" sz="950" spc="150">
                <a:latin typeface="Arial"/>
                <a:cs typeface="Arial"/>
              </a:rPr>
              <a:t>M</a:t>
            </a:r>
            <a:r>
              <a:rPr dirty="0" baseline="-10101" sz="825" spc="615">
                <a:latin typeface="Arial"/>
                <a:cs typeface="Arial"/>
              </a:rPr>
              <a:t>j</a:t>
            </a:r>
            <a:endParaRPr baseline="-10101" sz="825">
              <a:latin typeface="Arial"/>
              <a:cs typeface="Arial"/>
            </a:endParaRPr>
          </a:p>
        </p:txBody>
      </p:sp>
      <p:sp>
        <p:nvSpPr>
          <p:cNvPr id="6" name="object 6"/>
          <p:cNvSpPr txBox="1"/>
          <p:nvPr/>
        </p:nvSpPr>
        <p:spPr>
          <a:xfrm>
            <a:off x="1480544" y="1470523"/>
            <a:ext cx="1932305"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氨基酸标准</a:t>
            </a:r>
            <a:r>
              <a:rPr dirty="0" sz="950">
                <a:latin typeface="宋体"/>
                <a:cs typeface="宋体"/>
              </a:rPr>
              <a:t>品</a:t>
            </a:r>
            <a:r>
              <a:rPr dirty="0" baseline="-11695" sz="1425" spc="1132">
                <a:latin typeface="Arial"/>
                <a:cs typeface="Arial"/>
              </a:rPr>
              <a:t>j</a:t>
            </a:r>
            <a:r>
              <a:rPr dirty="0" baseline="-11695" sz="1425" spc="-165">
                <a:latin typeface="Arial"/>
                <a:cs typeface="Arial"/>
              </a:rPr>
              <a:t> </a:t>
            </a:r>
            <a:r>
              <a:rPr dirty="0" sz="950" spc="95">
                <a:latin typeface="宋体"/>
                <a:cs typeface="宋体"/>
              </a:rPr>
              <a:t>的分子量</a:t>
            </a:r>
            <a:r>
              <a:rPr dirty="0" baseline="2923" sz="1425" spc="742">
                <a:latin typeface="宋体"/>
                <a:cs typeface="宋体"/>
              </a:rPr>
              <a:t>;</a:t>
            </a:r>
            <a:endParaRPr baseline="2923" sz="1425">
              <a:latin typeface="宋体"/>
              <a:cs typeface="宋体"/>
            </a:endParaRPr>
          </a:p>
        </p:txBody>
      </p:sp>
      <p:sp>
        <p:nvSpPr>
          <p:cNvPr id="7" name="object 7"/>
          <p:cNvSpPr txBox="1"/>
          <p:nvPr/>
        </p:nvSpPr>
        <p:spPr>
          <a:xfrm>
            <a:off x="1077090" y="1688076"/>
            <a:ext cx="281940" cy="173355"/>
          </a:xfrm>
          <a:prstGeom prst="rect">
            <a:avLst/>
          </a:prstGeom>
        </p:spPr>
        <p:txBody>
          <a:bodyPr wrap="square" lIns="0" tIns="15240" rIns="0" bIns="0" rtlCol="0" vert="horz">
            <a:spAutoFit/>
          </a:bodyPr>
          <a:lstStyle/>
          <a:p>
            <a:pPr marL="12700">
              <a:lnSpc>
                <a:spcPct val="100000"/>
              </a:lnSpc>
              <a:spcBef>
                <a:spcPts val="120"/>
              </a:spcBef>
            </a:pPr>
            <a:r>
              <a:rPr dirty="0" sz="950" spc="45">
                <a:latin typeface="宋体"/>
                <a:cs typeface="宋体"/>
              </a:rPr>
              <a:t>25</a:t>
            </a:r>
            <a:r>
              <a:rPr dirty="0" sz="950" spc="495">
                <a:latin typeface="宋体"/>
                <a:cs typeface="宋体"/>
              </a:rPr>
              <a:t>0</a:t>
            </a:r>
            <a:endParaRPr sz="950">
              <a:latin typeface="宋体"/>
              <a:cs typeface="宋体"/>
            </a:endParaRPr>
          </a:p>
        </p:txBody>
      </p:sp>
      <p:sp>
        <p:nvSpPr>
          <p:cNvPr id="8" name="object 8"/>
          <p:cNvSpPr txBox="1"/>
          <p:nvPr/>
        </p:nvSpPr>
        <p:spPr>
          <a:xfrm>
            <a:off x="1480544" y="1672062"/>
            <a:ext cx="2060575" cy="173355"/>
          </a:xfrm>
          <a:prstGeom prst="rect">
            <a:avLst/>
          </a:prstGeom>
        </p:spPr>
        <p:txBody>
          <a:bodyPr wrap="square" lIns="0" tIns="15240" rIns="0" bIns="0" rtlCol="0" vert="horz">
            <a:spAutoFit/>
          </a:bodyPr>
          <a:lstStyle/>
          <a:p>
            <a:pPr marL="38100">
              <a:lnSpc>
                <a:spcPct val="100000"/>
              </a:lnSpc>
              <a:spcBef>
                <a:spcPts val="120"/>
              </a:spcBef>
            </a:pPr>
            <a:r>
              <a:rPr dirty="0" baseline="2923" sz="1425" spc="-382">
                <a:latin typeface="宋体"/>
                <a:cs typeface="宋体"/>
              </a:rPr>
              <a:t>———</a:t>
            </a:r>
            <a:r>
              <a:rPr dirty="0" sz="950" spc="95">
                <a:latin typeface="宋体"/>
                <a:cs typeface="宋体"/>
              </a:rPr>
              <a:t>定容体积</a:t>
            </a:r>
            <a:r>
              <a:rPr dirty="0" baseline="2923" sz="1425" spc="67">
                <a:latin typeface="宋体"/>
                <a:cs typeface="宋体"/>
              </a:rPr>
              <a:t>,</a:t>
            </a:r>
            <a:r>
              <a:rPr dirty="0" sz="950" spc="95">
                <a:latin typeface="宋体"/>
                <a:cs typeface="宋体"/>
              </a:rPr>
              <a:t>单位为毫</a:t>
            </a:r>
            <a:r>
              <a:rPr dirty="0" sz="950" spc="75">
                <a:latin typeface="宋体"/>
                <a:cs typeface="宋体"/>
              </a:rPr>
              <a:t>升</a:t>
            </a:r>
            <a:r>
              <a:rPr dirty="0" baseline="2923" sz="1425" spc="359">
                <a:latin typeface="宋体"/>
                <a:cs typeface="宋体"/>
              </a:rPr>
              <a:t>(</a:t>
            </a:r>
            <a:r>
              <a:rPr dirty="0" baseline="-8771" sz="1425" spc="359">
                <a:latin typeface="宋体"/>
                <a:cs typeface="宋体"/>
              </a:rPr>
              <a:t>mL</a:t>
            </a:r>
            <a:r>
              <a:rPr dirty="0" baseline="2923" sz="1425" spc="359">
                <a:latin typeface="宋体"/>
                <a:cs typeface="宋体"/>
              </a:rPr>
              <a:t>);</a:t>
            </a:r>
            <a:endParaRPr baseline="2923" sz="1425">
              <a:latin typeface="宋体"/>
              <a:cs typeface="宋体"/>
            </a:endParaRPr>
          </a:p>
        </p:txBody>
      </p:sp>
      <p:sp>
        <p:nvSpPr>
          <p:cNvPr id="9" name="object 9"/>
          <p:cNvSpPr txBox="1"/>
          <p:nvPr/>
        </p:nvSpPr>
        <p:spPr>
          <a:xfrm>
            <a:off x="1051690" y="1871705"/>
            <a:ext cx="1427480" cy="173355"/>
          </a:xfrm>
          <a:prstGeom prst="rect">
            <a:avLst/>
          </a:prstGeom>
        </p:spPr>
        <p:txBody>
          <a:bodyPr wrap="square" lIns="0" tIns="15240" rIns="0" bIns="0" rtlCol="0" vert="horz">
            <a:spAutoFit/>
          </a:bodyPr>
          <a:lstStyle/>
          <a:p>
            <a:pPr marL="38100">
              <a:lnSpc>
                <a:spcPct val="100000"/>
              </a:lnSpc>
              <a:spcBef>
                <a:spcPts val="120"/>
              </a:spcBef>
            </a:pPr>
            <a:r>
              <a:rPr dirty="0" baseline="-8771" sz="1425" spc="367">
                <a:latin typeface="宋体"/>
                <a:cs typeface="宋体"/>
              </a:rPr>
              <a:t>1000</a:t>
            </a:r>
            <a:r>
              <a:rPr dirty="0" baseline="-8771" sz="1425" spc="-75">
                <a:latin typeface="宋体"/>
                <a:cs typeface="宋体"/>
              </a:rPr>
              <a:t> </a:t>
            </a:r>
            <a:r>
              <a:rPr dirty="0" baseline="2923" sz="1425" spc="-382">
                <a:latin typeface="宋体"/>
                <a:cs typeface="宋体"/>
              </a:rPr>
              <a:t>———</a:t>
            </a:r>
            <a:r>
              <a:rPr dirty="0" sz="950" spc="95">
                <a:latin typeface="宋体"/>
                <a:cs typeface="宋体"/>
              </a:rPr>
              <a:t>换算系数</a:t>
            </a:r>
            <a:r>
              <a:rPr dirty="0" baseline="2923" sz="1425" spc="30">
                <a:latin typeface="宋体"/>
                <a:cs typeface="宋体"/>
              </a:rPr>
              <a:t>。</a:t>
            </a:r>
            <a:endParaRPr baseline="2923" sz="1425">
              <a:latin typeface="宋体"/>
              <a:cs typeface="宋体"/>
            </a:endParaRPr>
          </a:p>
        </p:txBody>
      </p:sp>
      <p:sp>
        <p:nvSpPr>
          <p:cNvPr id="10" name="object 10"/>
          <p:cNvSpPr txBox="1"/>
          <p:nvPr/>
        </p:nvSpPr>
        <p:spPr>
          <a:xfrm>
            <a:off x="810898" y="2386817"/>
            <a:ext cx="255904" cy="173355"/>
          </a:xfrm>
          <a:prstGeom prst="rect">
            <a:avLst/>
          </a:prstGeom>
        </p:spPr>
        <p:txBody>
          <a:bodyPr wrap="square" lIns="0" tIns="15240" rIns="0" bIns="0" rtlCol="0" vert="horz">
            <a:spAutoFit/>
          </a:bodyPr>
          <a:lstStyle/>
          <a:p>
            <a:pPr marL="12700">
              <a:lnSpc>
                <a:spcPct val="100000"/>
              </a:lnSpc>
              <a:spcBef>
                <a:spcPts val="120"/>
              </a:spcBef>
            </a:pPr>
            <a:r>
              <a:rPr dirty="0" sz="950" spc="150">
                <a:latin typeface="Arial Black"/>
                <a:cs typeface="Arial Black"/>
              </a:rPr>
              <a:t>6</a:t>
            </a:r>
            <a:r>
              <a:rPr dirty="0" sz="950" spc="-420">
                <a:latin typeface="宋体"/>
                <a:cs typeface="宋体"/>
              </a:rPr>
              <a:t>.</a:t>
            </a:r>
            <a:r>
              <a:rPr dirty="0" sz="950" spc="335">
                <a:latin typeface="Arial Black"/>
                <a:cs typeface="Arial Black"/>
              </a:rPr>
              <a:t>2</a:t>
            </a:r>
            <a:endParaRPr sz="950">
              <a:latin typeface="Arial Black"/>
              <a:cs typeface="Arial Black"/>
            </a:endParaRPr>
          </a:p>
        </p:txBody>
      </p:sp>
      <p:sp>
        <p:nvSpPr>
          <p:cNvPr id="11" name="object 11"/>
          <p:cNvSpPr txBox="1"/>
          <p:nvPr/>
        </p:nvSpPr>
        <p:spPr>
          <a:xfrm>
            <a:off x="1084964" y="2071350"/>
            <a:ext cx="1571625" cy="47307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结果保留</a:t>
            </a:r>
            <a:r>
              <a:rPr dirty="0" baseline="-8771" sz="1425" spc="855">
                <a:latin typeface="宋体"/>
                <a:cs typeface="宋体"/>
              </a:rPr>
              <a:t>4</a:t>
            </a:r>
            <a:r>
              <a:rPr dirty="0" sz="950" spc="95">
                <a:latin typeface="宋体"/>
                <a:cs typeface="宋体"/>
              </a:rPr>
              <a:t>位有效数字</a:t>
            </a:r>
            <a:r>
              <a:rPr dirty="0" baseline="2923" sz="1425" spc="30">
                <a:latin typeface="宋体"/>
                <a:cs typeface="宋体"/>
              </a:rPr>
              <a:t>。</a:t>
            </a:r>
            <a:endParaRPr baseline="2923" sz="1425">
              <a:latin typeface="宋体"/>
              <a:cs typeface="宋体"/>
            </a:endParaRPr>
          </a:p>
          <a:p>
            <a:pPr marL="78740">
              <a:lnSpc>
                <a:spcPct val="100000"/>
              </a:lnSpc>
              <a:spcBef>
                <a:spcPts val="1215"/>
              </a:spcBef>
            </a:pPr>
            <a:r>
              <a:rPr dirty="0" sz="950" spc="95">
                <a:latin typeface="宋体"/>
                <a:cs typeface="宋体"/>
              </a:rPr>
              <a:t>样品中氨基酸含量的计</a:t>
            </a:r>
            <a:r>
              <a:rPr dirty="0" sz="950" spc="20">
                <a:latin typeface="宋体"/>
                <a:cs typeface="宋体"/>
              </a:rPr>
              <a:t>算</a:t>
            </a:r>
            <a:endParaRPr sz="950">
              <a:latin typeface="宋体"/>
              <a:cs typeface="宋体"/>
            </a:endParaRPr>
          </a:p>
        </p:txBody>
      </p:sp>
      <p:sp>
        <p:nvSpPr>
          <p:cNvPr id="12" name="object 12"/>
          <p:cNvSpPr txBox="1"/>
          <p:nvPr/>
        </p:nvSpPr>
        <p:spPr>
          <a:xfrm>
            <a:off x="1084964" y="2670269"/>
            <a:ext cx="2395855"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样品测定液氨基酸的含量按</a:t>
            </a:r>
            <a:r>
              <a:rPr dirty="0" sz="950" spc="75">
                <a:latin typeface="宋体"/>
                <a:cs typeface="宋体"/>
              </a:rPr>
              <a:t>式</a:t>
            </a:r>
            <a:r>
              <a:rPr dirty="0" baseline="2923" sz="1425" spc="75">
                <a:latin typeface="宋体"/>
                <a:cs typeface="宋体"/>
              </a:rPr>
              <a:t>(</a:t>
            </a:r>
            <a:r>
              <a:rPr dirty="0" baseline="-8771" sz="1425" spc="75">
                <a:latin typeface="宋体"/>
                <a:cs typeface="宋体"/>
              </a:rPr>
              <a:t>2</a:t>
            </a:r>
            <a:r>
              <a:rPr dirty="0" baseline="2923" sz="1425" spc="75">
                <a:latin typeface="宋体"/>
                <a:cs typeface="宋体"/>
              </a:rPr>
              <a:t>)</a:t>
            </a:r>
            <a:r>
              <a:rPr dirty="0" sz="950" spc="95">
                <a:latin typeface="宋体"/>
                <a:cs typeface="宋体"/>
              </a:rPr>
              <a:t>计算</a:t>
            </a:r>
            <a:r>
              <a:rPr dirty="0" baseline="2923" sz="1425" spc="742">
                <a:latin typeface="宋体"/>
                <a:cs typeface="宋体"/>
              </a:rPr>
              <a:t>:</a:t>
            </a:r>
            <a:endParaRPr baseline="2923" sz="1425">
              <a:latin typeface="宋体"/>
              <a:cs typeface="宋体"/>
            </a:endParaRPr>
          </a:p>
        </p:txBody>
      </p:sp>
      <p:sp>
        <p:nvSpPr>
          <p:cNvPr id="13" name="object 13"/>
          <p:cNvSpPr txBox="1"/>
          <p:nvPr/>
        </p:nvSpPr>
        <p:spPr>
          <a:xfrm>
            <a:off x="3353679" y="2972755"/>
            <a:ext cx="149225" cy="175895"/>
          </a:xfrm>
          <a:prstGeom prst="rect">
            <a:avLst/>
          </a:prstGeom>
        </p:spPr>
        <p:txBody>
          <a:bodyPr wrap="square" lIns="0" tIns="17145" rIns="0" bIns="0" rtlCol="0" vert="horz">
            <a:spAutoFit/>
          </a:bodyPr>
          <a:lstStyle/>
          <a:p>
            <a:pPr marL="12700">
              <a:lnSpc>
                <a:spcPct val="100000"/>
              </a:lnSpc>
              <a:spcBef>
                <a:spcPts val="135"/>
              </a:spcBef>
            </a:pPr>
            <a:r>
              <a:rPr dirty="0" sz="950" spc="495">
                <a:latin typeface="Arial"/>
                <a:cs typeface="Arial"/>
              </a:rPr>
              <a:t>c</a:t>
            </a:r>
            <a:endParaRPr sz="950">
              <a:latin typeface="Arial"/>
              <a:cs typeface="Arial"/>
            </a:endParaRPr>
          </a:p>
        </p:txBody>
      </p:sp>
      <p:sp>
        <p:nvSpPr>
          <p:cNvPr id="14" name="object 14"/>
          <p:cNvSpPr txBox="1"/>
          <p:nvPr/>
        </p:nvSpPr>
        <p:spPr>
          <a:xfrm>
            <a:off x="3640814" y="2892199"/>
            <a:ext cx="178435" cy="175895"/>
          </a:xfrm>
          <a:prstGeom prst="rect">
            <a:avLst/>
          </a:prstGeom>
        </p:spPr>
        <p:txBody>
          <a:bodyPr wrap="square" lIns="0" tIns="17145" rIns="0" bIns="0" rtlCol="0" vert="horz">
            <a:spAutoFit/>
          </a:bodyPr>
          <a:lstStyle/>
          <a:p>
            <a:pPr marL="12700">
              <a:lnSpc>
                <a:spcPct val="100000"/>
              </a:lnSpc>
              <a:spcBef>
                <a:spcPts val="135"/>
              </a:spcBef>
            </a:pPr>
            <a:r>
              <a:rPr dirty="0" baseline="2923" sz="1425" spc="284">
                <a:latin typeface="Arial"/>
                <a:cs typeface="Arial"/>
              </a:rPr>
              <a:t>c</a:t>
            </a:r>
            <a:r>
              <a:rPr dirty="0" u="sng" sz="550" spc="254">
                <a:uFill>
                  <a:solidFill>
                    <a:srgbClr val="231F20"/>
                  </a:solidFill>
                </a:uFill>
                <a:latin typeface="Arial"/>
                <a:cs typeface="Arial"/>
              </a:rPr>
              <a:t>s</a:t>
            </a:r>
            <a:endParaRPr sz="550">
              <a:latin typeface="Arial"/>
              <a:cs typeface="Arial"/>
            </a:endParaRPr>
          </a:p>
        </p:txBody>
      </p:sp>
      <p:sp>
        <p:nvSpPr>
          <p:cNvPr id="15" name="object 15"/>
          <p:cNvSpPr txBox="1"/>
          <p:nvPr/>
        </p:nvSpPr>
        <p:spPr>
          <a:xfrm>
            <a:off x="3635886" y="3056550"/>
            <a:ext cx="136525" cy="175895"/>
          </a:xfrm>
          <a:prstGeom prst="rect">
            <a:avLst/>
          </a:prstGeom>
        </p:spPr>
        <p:txBody>
          <a:bodyPr wrap="square" lIns="0" tIns="17145" rIns="0" bIns="0" rtlCol="0" vert="horz">
            <a:spAutoFit/>
          </a:bodyPr>
          <a:lstStyle/>
          <a:p>
            <a:pPr marL="12700">
              <a:lnSpc>
                <a:spcPct val="100000"/>
              </a:lnSpc>
              <a:spcBef>
                <a:spcPts val="135"/>
              </a:spcBef>
            </a:pPr>
            <a:r>
              <a:rPr dirty="0" sz="950" spc="204">
                <a:latin typeface="Arial"/>
                <a:cs typeface="Arial"/>
              </a:rPr>
              <a:t>A</a:t>
            </a:r>
            <a:endParaRPr sz="950">
              <a:latin typeface="Arial"/>
              <a:cs typeface="Arial"/>
            </a:endParaRPr>
          </a:p>
        </p:txBody>
      </p:sp>
      <p:sp>
        <p:nvSpPr>
          <p:cNvPr id="16" name="object 16"/>
          <p:cNvSpPr txBox="1"/>
          <p:nvPr/>
        </p:nvSpPr>
        <p:spPr>
          <a:xfrm>
            <a:off x="3743023" y="3121042"/>
            <a:ext cx="93345" cy="108585"/>
          </a:xfrm>
          <a:prstGeom prst="rect">
            <a:avLst/>
          </a:prstGeom>
        </p:spPr>
        <p:txBody>
          <a:bodyPr wrap="square" lIns="0" tIns="11430" rIns="0" bIns="0" rtlCol="0" vert="horz">
            <a:spAutoFit/>
          </a:bodyPr>
          <a:lstStyle/>
          <a:p>
            <a:pPr marL="12700">
              <a:lnSpc>
                <a:spcPct val="100000"/>
              </a:lnSpc>
              <a:spcBef>
                <a:spcPts val="90"/>
              </a:spcBef>
            </a:pPr>
            <a:r>
              <a:rPr dirty="0" sz="550" spc="254">
                <a:latin typeface="Arial"/>
                <a:cs typeface="Arial"/>
              </a:rPr>
              <a:t>s</a:t>
            </a:r>
            <a:endParaRPr sz="550">
              <a:latin typeface="Arial"/>
              <a:cs typeface="Arial"/>
            </a:endParaRPr>
          </a:p>
        </p:txBody>
      </p:sp>
      <p:sp>
        <p:nvSpPr>
          <p:cNvPr id="17" name="object 17"/>
          <p:cNvSpPr txBox="1"/>
          <p:nvPr/>
        </p:nvSpPr>
        <p:spPr>
          <a:xfrm>
            <a:off x="3437397" y="2980934"/>
            <a:ext cx="676275" cy="175895"/>
          </a:xfrm>
          <a:prstGeom prst="rect">
            <a:avLst/>
          </a:prstGeom>
        </p:spPr>
        <p:txBody>
          <a:bodyPr wrap="square" lIns="0" tIns="17145" rIns="0" bIns="0" rtlCol="0" vert="horz">
            <a:spAutoFit/>
          </a:bodyPr>
          <a:lstStyle/>
          <a:p>
            <a:pPr marL="12700">
              <a:lnSpc>
                <a:spcPct val="100000"/>
              </a:lnSpc>
              <a:spcBef>
                <a:spcPts val="135"/>
              </a:spcBef>
              <a:tabLst>
                <a:tab pos="414655" algn="l"/>
              </a:tabLst>
            </a:pPr>
            <a:r>
              <a:rPr dirty="0" sz="550" spc="409">
                <a:latin typeface="Arial"/>
                <a:cs typeface="Arial"/>
              </a:rPr>
              <a:t>i</a:t>
            </a:r>
            <a:r>
              <a:rPr dirty="0" sz="550" spc="25">
                <a:latin typeface="Arial"/>
                <a:cs typeface="Arial"/>
              </a:rPr>
              <a:t> </a:t>
            </a:r>
            <a:r>
              <a:rPr dirty="0" sz="950" spc="415">
                <a:latin typeface="Arial"/>
                <a:cs typeface="Arial"/>
              </a:rPr>
              <a:t>=</a:t>
            </a:r>
            <a:r>
              <a:rPr dirty="0" sz="950">
                <a:latin typeface="Arial"/>
                <a:cs typeface="Arial"/>
              </a:rPr>
              <a:t>	</a:t>
            </a:r>
            <a:r>
              <a:rPr dirty="0" sz="950" spc="425">
                <a:latin typeface="Arial"/>
                <a:cs typeface="Arial"/>
              </a:rPr>
              <a:t>×</a:t>
            </a:r>
            <a:r>
              <a:rPr dirty="0" baseline="2923" sz="1425" spc="502">
                <a:latin typeface="Arial"/>
                <a:cs typeface="Arial"/>
              </a:rPr>
              <a:t>A</a:t>
            </a:r>
            <a:endParaRPr baseline="2923" sz="1425">
              <a:latin typeface="Arial"/>
              <a:cs typeface="Arial"/>
            </a:endParaRPr>
          </a:p>
        </p:txBody>
      </p:sp>
      <p:sp>
        <p:nvSpPr>
          <p:cNvPr id="18" name="object 18"/>
          <p:cNvSpPr txBox="1"/>
          <p:nvPr/>
        </p:nvSpPr>
        <p:spPr>
          <a:xfrm>
            <a:off x="4070823" y="3037247"/>
            <a:ext cx="93345" cy="108585"/>
          </a:xfrm>
          <a:prstGeom prst="rect">
            <a:avLst/>
          </a:prstGeom>
        </p:spPr>
        <p:txBody>
          <a:bodyPr wrap="square" lIns="0" tIns="11430" rIns="0" bIns="0" rtlCol="0" vert="horz">
            <a:spAutoFit/>
          </a:bodyPr>
          <a:lstStyle/>
          <a:p>
            <a:pPr marL="12700">
              <a:lnSpc>
                <a:spcPct val="100000"/>
              </a:lnSpc>
              <a:spcBef>
                <a:spcPts val="90"/>
              </a:spcBef>
            </a:pPr>
            <a:r>
              <a:rPr dirty="0" sz="550" spc="409">
                <a:latin typeface="Arial"/>
                <a:cs typeface="Arial"/>
              </a:rPr>
              <a:t>i</a:t>
            </a:r>
            <a:endParaRPr sz="550">
              <a:latin typeface="Arial"/>
              <a:cs typeface="Arial"/>
            </a:endParaRPr>
          </a:p>
        </p:txBody>
      </p:sp>
      <p:sp>
        <p:nvSpPr>
          <p:cNvPr id="19" name="object 19"/>
          <p:cNvSpPr txBox="1"/>
          <p:nvPr/>
        </p:nvSpPr>
        <p:spPr>
          <a:xfrm>
            <a:off x="5321760" y="2954939"/>
            <a:ext cx="1483995" cy="173355"/>
          </a:xfrm>
          <a:prstGeom prst="rect">
            <a:avLst/>
          </a:prstGeom>
        </p:spPr>
        <p:txBody>
          <a:bodyPr wrap="square" lIns="0" tIns="15240" rIns="0" bIns="0" rtlCol="0" vert="horz">
            <a:spAutoFit/>
          </a:bodyPr>
          <a:lstStyle/>
          <a:p>
            <a:pPr marL="38100">
              <a:lnSpc>
                <a:spcPct val="100000"/>
              </a:lnSpc>
              <a:spcBef>
                <a:spcPts val="120"/>
              </a:spcBef>
            </a:pPr>
            <a:r>
              <a:rPr dirty="0" sz="950" spc="135">
                <a:latin typeface="宋体"/>
                <a:cs typeface="宋体"/>
              </a:rPr>
              <a:t>……………………(</a:t>
            </a:r>
            <a:r>
              <a:rPr dirty="0" baseline="-8771" sz="1425" spc="202">
                <a:latin typeface="宋体"/>
                <a:cs typeface="宋体"/>
              </a:rPr>
              <a:t>2</a:t>
            </a:r>
            <a:r>
              <a:rPr dirty="0" baseline="-8771" sz="1425" spc="-525">
                <a:latin typeface="宋体"/>
                <a:cs typeface="宋体"/>
              </a:rPr>
              <a:t> </a:t>
            </a:r>
            <a:r>
              <a:rPr dirty="0" sz="950" spc="495">
                <a:latin typeface="宋体"/>
                <a:cs typeface="宋体"/>
              </a:rPr>
              <a:t>)</a:t>
            </a:r>
            <a:endParaRPr sz="950">
              <a:latin typeface="宋体"/>
              <a:cs typeface="宋体"/>
            </a:endParaRPr>
          </a:p>
        </p:txBody>
      </p:sp>
      <p:sp>
        <p:nvSpPr>
          <p:cNvPr id="20" name="object 20"/>
          <p:cNvSpPr txBox="1"/>
          <p:nvPr/>
        </p:nvSpPr>
        <p:spPr>
          <a:xfrm>
            <a:off x="1110364" y="3242074"/>
            <a:ext cx="41529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式中</a:t>
            </a:r>
            <a:r>
              <a:rPr dirty="0" baseline="2923" sz="1425" spc="742">
                <a:latin typeface="宋体"/>
                <a:cs typeface="宋体"/>
              </a:rPr>
              <a:t>:</a:t>
            </a:r>
            <a:endParaRPr baseline="2923" sz="1425">
              <a:latin typeface="宋体"/>
              <a:cs typeface="宋体"/>
            </a:endParaRPr>
          </a:p>
        </p:txBody>
      </p:sp>
      <p:sp>
        <p:nvSpPr>
          <p:cNvPr id="21" name="object 21"/>
          <p:cNvSpPr txBox="1"/>
          <p:nvPr/>
        </p:nvSpPr>
        <p:spPr>
          <a:xfrm>
            <a:off x="1063984" y="3464004"/>
            <a:ext cx="177165" cy="175895"/>
          </a:xfrm>
          <a:prstGeom prst="rect">
            <a:avLst/>
          </a:prstGeom>
        </p:spPr>
        <p:txBody>
          <a:bodyPr wrap="square" lIns="0" tIns="17145" rIns="0" bIns="0" rtlCol="0" vert="horz">
            <a:spAutoFit/>
          </a:bodyPr>
          <a:lstStyle/>
          <a:p>
            <a:pPr marL="12700">
              <a:lnSpc>
                <a:spcPct val="100000"/>
              </a:lnSpc>
              <a:spcBef>
                <a:spcPts val="135"/>
              </a:spcBef>
            </a:pPr>
            <a:r>
              <a:rPr dirty="0" baseline="2923" sz="1425" spc="270">
                <a:latin typeface="Arial"/>
                <a:cs typeface="Arial"/>
              </a:rPr>
              <a:t>c</a:t>
            </a:r>
            <a:r>
              <a:rPr dirty="0" sz="550" spc="409">
                <a:latin typeface="Arial"/>
                <a:cs typeface="Arial"/>
              </a:rPr>
              <a:t>i</a:t>
            </a:r>
            <a:endParaRPr sz="550">
              <a:latin typeface="Arial"/>
              <a:cs typeface="Arial"/>
            </a:endParaRPr>
          </a:p>
        </p:txBody>
      </p:sp>
      <p:sp>
        <p:nvSpPr>
          <p:cNvPr id="22" name="object 22"/>
          <p:cNvSpPr txBox="1"/>
          <p:nvPr/>
        </p:nvSpPr>
        <p:spPr>
          <a:xfrm>
            <a:off x="1295695" y="3439810"/>
            <a:ext cx="4003040"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样品测定液氨基</a:t>
            </a:r>
            <a:r>
              <a:rPr dirty="0" sz="950" spc="-45">
                <a:latin typeface="宋体"/>
                <a:cs typeface="宋体"/>
              </a:rPr>
              <a:t>酸</a:t>
            </a:r>
            <a:r>
              <a:rPr dirty="0" baseline="-8771" sz="1425" spc="1132">
                <a:latin typeface="Arial"/>
                <a:cs typeface="Arial"/>
              </a:rPr>
              <a:t>i</a:t>
            </a:r>
            <a:r>
              <a:rPr dirty="0" baseline="-8771" sz="1425" spc="-217">
                <a:latin typeface="Arial"/>
                <a:cs typeface="Arial"/>
              </a:rPr>
              <a:t> </a:t>
            </a:r>
            <a:r>
              <a:rPr dirty="0" sz="950" spc="95">
                <a:latin typeface="宋体"/>
                <a:cs typeface="宋体"/>
              </a:rPr>
              <a:t>的含量</a:t>
            </a:r>
            <a:r>
              <a:rPr dirty="0" baseline="2923" sz="1425" spc="67">
                <a:latin typeface="宋体"/>
                <a:cs typeface="宋体"/>
              </a:rPr>
              <a:t>,</a:t>
            </a:r>
            <a:r>
              <a:rPr dirty="0" sz="950" spc="95">
                <a:latin typeface="宋体"/>
                <a:cs typeface="宋体"/>
              </a:rPr>
              <a:t>单位为纳摩尔每毫</a:t>
            </a:r>
            <a:r>
              <a:rPr dirty="0" sz="950" spc="75">
                <a:latin typeface="宋体"/>
                <a:cs typeface="宋体"/>
              </a:rPr>
              <a:t>升</a:t>
            </a:r>
            <a:r>
              <a:rPr dirty="0" baseline="2923" sz="1425" spc="240">
                <a:latin typeface="宋体"/>
                <a:cs typeface="宋体"/>
              </a:rPr>
              <a:t>(</a:t>
            </a:r>
            <a:r>
              <a:rPr dirty="0" baseline="-8771" sz="1425" spc="240">
                <a:latin typeface="宋体"/>
                <a:cs typeface="宋体"/>
              </a:rPr>
              <a:t>nmol</a:t>
            </a:r>
            <a:r>
              <a:rPr dirty="0" baseline="2923" sz="1425" spc="240">
                <a:latin typeface="宋体"/>
                <a:cs typeface="宋体"/>
              </a:rPr>
              <a:t>/</a:t>
            </a:r>
            <a:r>
              <a:rPr dirty="0" baseline="-8771" sz="1425" spc="240">
                <a:latin typeface="宋体"/>
                <a:cs typeface="宋体"/>
              </a:rPr>
              <a:t>mL</a:t>
            </a:r>
            <a:r>
              <a:rPr dirty="0" baseline="2923" sz="1425" spc="240">
                <a:latin typeface="宋体"/>
                <a:cs typeface="宋体"/>
              </a:rPr>
              <a:t>);</a:t>
            </a:r>
            <a:endParaRPr baseline="2923" sz="1425">
              <a:latin typeface="宋体"/>
              <a:cs typeface="宋体"/>
            </a:endParaRPr>
          </a:p>
        </p:txBody>
      </p:sp>
      <p:sp>
        <p:nvSpPr>
          <p:cNvPr id="23" name="object 23"/>
          <p:cNvSpPr txBox="1"/>
          <p:nvPr/>
        </p:nvSpPr>
        <p:spPr>
          <a:xfrm>
            <a:off x="1048071" y="3589973"/>
            <a:ext cx="2849880" cy="424815"/>
          </a:xfrm>
          <a:prstGeom prst="rect">
            <a:avLst/>
          </a:prstGeom>
        </p:spPr>
        <p:txBody>
          <a:bodyPr wrap="square" lIns="0" tIns="66675" rIns="0" bIns="0" rtlCol="0" vert="horz">
            <a:spAutoFit/>
          </a:bodyPr>
          <a:lstStyle/>
          <a:p>
            <a:pPr marL="50800">
              <a:lnSpc>
                <a:spcPct val="100000"/>
              </a:lnSpc>
              <a:spcBef>
                <a:spcPts val="525"/>
              </a:spcBef>
            </a:pPr>
            <a:r>
              <a:rPr dirty="0" baseline="-8771" sz="1425" spc="450">
                <a:latin typeface="Arial"/>
                <a:cs typeface="Arial"/>
              </a:rPr>
              <a:t>A</a:t>
            </a:r>
            <a:r>
              <a:rPr dirty="0" baseline="-20202" sz="825" spc="450">
                <a:latin typeface="Arial"/>
                <a:cs typeface="Arial"/>
              </a:rPr>
              <a:t>i</a:t>
            </a:r>
            <a:r>
              <a:rPr dirty="0" baseline="-20202" sz="825" spc="472">
                <a:latin typeface="Arial"/>
                <a:cs typeface="Arial"/>
              </a:rPr>
              <a:t> </a:t>
            </a:r>
            <a:r>
              <a:rPr dirty="0" baseline="2923" sz="1425" spc="-382">
                <a:latin typeface="宋体"/>
                <a:cs typeface="宋体"/>
              </a:rPr>
              <a:t>———</a:t>
            </a:r>
            <a:r>
              <a:rPr dirty="0" sz="950" spc="95">
                <a:latin typeface="宋体"/>
                <a:cs typeface="宋体"/>
              </a:rPr>
              <a:t>试样测定液氨基</a:t>
            </a:r>
            <a:r>
              <a:rPr dirty="0" sz="950" spc="-45">
                <a:latin typeface="宋体"/>
                <a:cs typeface="宋体"/>
              </a:rPr>
              <a:t>酸</a:t>
            </a:r>
            <a:r>
              <a:rPr dirty="0" baseline="-8771" sz="1425" spc="1132">
                <a:latin typeface="Arial"/>
                <a:cs typeface="Arial"/>
              </a:rPr>
              <a:t>i</a:t>
            </a:r>
            <a:r>
              <a:rPr dirty="0" baseline="-8771" sz="1425" spc="-195">
                <a:latin typeface="Arial"/>
                <a:cs typeface="Arial"/>
              </a:rPr>
              <a:t> </a:t>
            </a:r>
            <a:r>
              <a:rPr dirty="0" sz="950" spc="95">
                <a:latin typeface="宋体"/>
                <a:cs typeface="宋体"/>
              </a:rPr>
              <a:t>的峰面积</a:t>
            </a:r>
            <a:r>
              <a:rPr dirty="0" baseline="2923" sz="1425" spc="742">
                <a:latin typeface="宋体"/>
                <a:cs typeface="宋体"/>
              </a:rPr>
              <a:t>;</a:t>
            </a:r>
            <a:endParaRPr baseline="2923" sz="1425">
              <a:latin typeface="宋体"/>
              <a:cs typeface="宋体"/>
            </a:endParaRPr>
          </a:p>
          <a:p>
            <a:pPr marL="50800">
              <a:lnSpc>
                <a:spcPct val="100000"/>
              </a:lnSpc>
              <a:spcBef>
                <a:spcPts val="430"/>
              </a:spcBef>
            </a:pPr>
            <a:r>
              <a:rPr dirty="0" baseline="-8771" sz="1425" spc="345">
                <a:latin typeface="Arial"/>
                <a:cs typeface="Arial"/>
              </a:rPr>
              <a:t>A</a:t>
            </a:r>
            <a:r>
              <a:rPr dirty="0" baseline="-20202" sz="825" spc="345">
                <a:latin typeface="Arial"/>
                <a:cs typeface="Arial"/>
              </a:rPr>
              <a:t>s</a:t>
            </a:r>
            <a:r>
              <a:rPr dirty="0" baseline="-20202" sz="825" spc="412">
                <a:latin typeface="Arial"/>
                <a:cs typeface="Arial"/>
              </a:rPr>
              <a:t> </a:t>
            </a:r>
            <a:r>
              <a:rPr dirty="0" baseline="2923" sz="1425" spc="-382">
                <a:latin typeface="宋体"/>
                <a:cs typeface="宋体"/>
              </a:rPr>
              <a:t>———</a:t>
            </a:r>
            <a:r>
              <a:rPr dirty="0" sz="950" spc="95">
                <a:latin typeface="宋体"/>
                <a:cs typeface="宋体"/>
              </a:rPr>
              <a:t>氨基酸标准工作液氨基</a:t>
            </a:r>
            <a:r>
              <a:rPr dirty="0" sz="950" spc="-25">
                <a:latin typeface="宋体"/>
                <a:cs typeface="宋体"/>
              </a:rPr>
              <a:t>酸</a:t>
            </a:r>
            <a:r>
              <a:rPr dirty="0" baseline="-8771" sz="1425" spc="742">
                <a:latin typeface="Arial"/>
                <a:cs typeface="Arial"/>
              </a:rPr>
              <a:t>s</a:t>
            </a:r>
            <a:r>
              <a:rPr dirty="0" baseline="-8771" sz="1425" spc="-187">
                <a:latin typeface="Arial"/>
                <a:cs typeface="Arial"/>
              </a:rPr>
              <a:t> </a:t>
            </a:r>
            <a:r>
              <a:rPr dirty="0" sz="950" spc="95">
                <a:latin typeface="宋体"/>
                <a:cs typeface="宋体"/>
              </a:rPr>
              <a:t>的峰面积</a:t>
            </a:r>
            <a:r>
              <a:rPr dirty="0" baseline="2923" sz="1425" spc="742">
                <a:latin typeface="宋体"/>
                <a:cs typeface="宋体"/>
              </a:rPr>
              <a:t>;</a:t>
            </a:r>
            <a:endParaRPr baseline="2923" sz="1425">
              <a:latin typeface="宋体"/>
              <a:cs typeface="宋体"/>
            </a:endParaRPr>
          </a:p>
        </p:txBody>
      </p:sp>
      <p:sp>
        <p:nvSpPr>
          <p:cNvPr id="24" name="object 24"/>
          <p:cNvSpPr txBox="1"/>
          <p:nvPr/>
        </p:nvSpPr>
        <p:spPr>
          <a:xfrm>
            <a:off x="1063984" y="4062923"/>
            <a:ext cx="178435" cy="175895"/>
          </a:xfrm>
          <a:prstGeom prst="rect">
            <a:avLst/>
          </a:prstGeom>
        </p:spPr>
        <p:txBody>
          <a:bodyPr wrap="square" lIns="0" tIns="17145" rIns="0" bIns="0" rtlCol="0" vert="horz">
            <a:spAutoFit/>
          </a:bodyPr>
          <a:lstStyle/>
          <a:p>
            <a:pPr marL="12700">
              <a:lnSpc>
                <a:spcPct val="100000"/>
              </a:lnSpc>
              <a:spcBef>
                <a:spcPts val="135"/>
              </a:spcBef>
            </a:pPr>
            <a:r>
              <a:rPr dirty="0" baseline="2923" sz="1425" spc="284">
                <a:latin typeface="Arial"/>
                <a:cs typeface="Arial"/>
              </a:rPr>
              <a:t>c</a:t>
            </a:r>
            <a:r>
              <a:rPr dirty="0" sz="550" spc="254">
                <a:latin typeface="Arial"/>
                <a:cs typeface="Arial"/>
              </a:rPr>
              <a:t>s</a:t>
            </a:r>
            <a:endParaRPr sz="550">
              <a:latin typeface="Arial"/>
              <a:cs typeface="Arial"/>
            </a:endParaRPr>
          </a:p>
        </p:txBody>
      </p:sp>
      <p:sp>
        <p:nvSpPr>
          <p:cNvPr id="25" name="object 25"/>
          <p:cNvSpPr txBox="1"/>
          <p:nvPr/>
        </p:nvSpPr>
        <p:spPr>
          <a:xfrm>
            <a:off x="1295695" y="4038743"/>
            <a:ext cx="4405630"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氨基酸标准工作液氨基</a:t>
            </a:r>
            <a:r>
              <a:rPr dirty="0" sz="950" spc="-25">
                <a:latin typeface="宋体"/>
                <a:cs typeface="宋体"/>
              </a:rPr>
              <a:t>酸</a:t>
            </a:r>
            <a:r>
              <a:rPr dirty="0" baseline="-8771" sz="1425" spc="742">
                <a:latin typeface="Arial"/>
                <a:cs typeface="Arial"/>
              </a:rPr>
              <a:t>s</a:t>
            </a:r>
            <a:r>
              <a:rPr dirty="0" baseline="-8771" sz="1425" spc="-195">
                <a:latin typeface="Arial"/>
                <a:cs typeface="Arial"/>
              </a:rPr>
              <a:t> </a:t>
            </a:r>
            <a:r>
              <a:rPr dirty="0" sz="950" spc="95">
                <a:latin typeface="宋体"/>
                <a:cs typeface="宋体"/>
              </a:rPr>
              <a:t>的含量</a:t>
            </a:r>
            <a:r>
              <a:rPr dirty="0" baseline="2923" sz="1425" spc="67">
                <a:latin typeface="宋体"/>
                <a:cs typeface="宋体"/>
              </a:rPr>
              <a:t>,</a:t>
            </a:r>
            <a:r>
              <a:rPr dirty="0" sz="950" spc="95">
                <a:latin typeface="宋体"/>
                <a:cs typeface="宋体"/>
              </a:rPr>
              <a:t>单位为纳摩尔每毫</a:t>
            </a:r>
            <a:r>
              <a:rPr dirty="0" sz="950" spc="75">
                <a:latin typeface="宋体"/>
                <a:cs typeface="宋体"/>
              </a:rPr>
              <a:t>升</a:t>
            </a:r>
            <a:r>
              <a:rPr dirty="0" baseline="2923" sz="1425" spc="179">
                <a:latin typeface="宋体"/>
                <a:cs typeface="宋体"/>
              </a:rPr>
              <a:t>(</a:t>
            </a:r>
            <a:r>
              <a:rPr dirty="0" baseline="-8771" sz="1425" spc="179">
                <a:latin typeface="宋体"/>
                <a:cs typeface="宋体"/>
              </a:rPr>
              <a:t>nmol</a:t>
            </a:r>
            <a:r>
              <a:rPr dirty="0" baseline="2923" sz="1425" spc="179">
                <a:latin typeface="宋体"/>
                <a:cs typeface="宋体"/>
              </a:rPr>
              <a:t>/</a:t>
            </a:r>
            <a:r>
              <a:rPr dirty="0" baseline="-8771" sz="1425" spc="179">
                <a:latin typeface="宋体"/>
                <a:cs typeface="宋体"/>
              </a:rPr>
              <a:t>mL</a:t>
            </a:r>
            <a:r>
              <a:rPr dirty="0" baseline="2923" sz="1425" spc="179">
                <a:latin typeface="宋体"/>
                <a:cs typeface="宋体"/>
              </a:rPr>
              <a:t>)</a:t>
            </a:r>
            <a:r>
              <a:rPr dirty="0" baseline="2923" sz="1425" spc="30">
                <a:latin typeface="宋体"/>
                <a:cs typeface="宋体"/>
              </a:rPr>
              <a:t>。</a:t>
            </a:r>
            <a:endParaRPr baseline="2923" sz="1425">
              <a:latin typeface="宋体"/>
              <a:cs typeface="宋体"/>
            </a:endParaRPr>
          </a:p>
        </p:txBody>
      </p:sp>
      <p:sp>
        <p:nvSpPr>
          <p:cNvPr id="26" name="object 26"/>
          <p:cNvSpPr txBox="1"/>
          <p:nvPr/>
        </p:nvSpPr>
        <p:spPr>
          <a:xfrm>
            <a:off x="1084964" y="4240268"/>
            <a:ext cx="2262505" cy="17335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试样中各氨基酸的含量按</a:t>
            </a:r>
            <a:r>
              <a:rPr dirty="0" sz="950" spc="75">
                <a:latin typeface="宋体"/>
                <a:cs typeface="宋体"/>
              </a:rPr>
              <a:t>式</a:t>
            </a:r>
            <a:r>
              <a:rPr dirty="0" baseline="2923" sz="1425" spc="75">
                <a:latin typeface="宋体"/>
                <a:cs typeface="宋体"/>
              </a:rPr>
              <a:t>(</a:t>
            </a:r>
            <a:r>
              <a:rPr dirty="0" baseline="-8771" sz="1425" spc="75">
                <a:latin typeface="宋体"/>
                <a:cs typeface="宋体"/>
              </a:rPr>
              <a:t>3</a:t>
            </a:r>
            <a:r>
              <a:rPr dirty="0" baseline="2923" sz="1425" spc="75">
                <a:latin typeface="宋体"/>
                <a:cs typeface="宋体"/>
              </a:rPr>
              <a:t>)</a:t>
            </a:r>
            <a:r>
              <a:rPr dirty="0" sz="950" spc="95">
                <a:latin typeface="宋体"/>
                <a:cs typeface="宋体"/>
              </a:rPr>
              <a:t>计算</a:t>
            </a:r>
            <a:r>
              <a:rPr dirty="0" baseline="2923" sz="1425" spc="742">
                <a:latin typeface="宋体"/>
                <a:cs typeface="宋体"/>
              </a:rPr>
              <a:t>:</a:t>
            </a:r>
            <a:endParaRPr baseline="2923" sz="1425">
              <a:latin typeface="宋体"/>
              <a:cs typeface="宋体"/>
            </a:endParaRPr>
          </a:p>
        </p:txBody>
      </p:sp>
      <p:sp>
        <p:nvSpPr>
          <p:cNvPr id="27" name="object 27"/>
          <p:cNvSpPr txBox="1"/>
          <p:nvPr/>
        </p:nvSpPr>
        <p:spPr>
          <a:xfrm>
            <a:off x="2935913" y="4550933"/>
            <a:ext cx="349250" cy="175895"/>
          </a:xfrm>
          <a:prstGeom prst="rect">
            <a:avLst/>
          </a:prstGeom>
        </p:spPr>
        <p:txBody>
          <a:bodyPr wrap="square" lIns="0" tIns="17145" rIns="0" bIns="0" rtlCol="0" vert="horz">
            <a:spAutoFit/>
          </a:bodyPr>
          <a:lstStyle/>
          <a:p>
            <a:pPr marL="12700">
              <a:lnSpc>
                <a:spcPct val="100000"/>
              </a:lnSpc>
              <a:spcBef>
                <a:spcPts val="135"/>
              </a:spcBef>
            </a:pPr>
            <a:r>
              <a:rPr dirty="0" baseline="2923" sz="1425" spc="472">
                <a:latin typeface="Arial"/>
                <a:cs typeface="Arial"/>
              </a:rPr>
              <a:t>X</a:t>
            </a:r>
            <a:r>
              <a:rPr dirty="0" sz="550" spc="315">
                <a:latin typeface="Arial"/>
                <a:cs typeface="Arial"/>
              </a:rPr>
              <a:t>i</a:t>
            </a:r>
            <a:r>
              <a:rPr dirty="0" sz="550" spc="-35">
                <a:latin typeface="Arial"/>
                <a:cs typeface="Arial"/>
              </a:rPr>
              <a:t> </a:t>
            </a:r>
            <a:r>
              <a:rPr dirty="0" sz="950" spc="415">
                <a:latin typeface="Arial"/>
                <a:cs typeface="Arial"/>
              </a:rPr>
              <a:t>=</a:t>
            </a:r>
            <a:endParaRPr sz="950">
              <a:latin typeface="Arial"/>
              <a:cs typeface="Arial"/>
            </a:endParaRPr>
          </a:p>
        </p:txBody>
      </p:sp>
      <p:sp>
        <p:nvSpPr>
          <p:cNvPr id="28" name="object 28"/>
          <p:cNvSpPr txBox="1"/>
          <p:nvPr/>
        </p:nvSpPr>
        <p:spPr>
          <a:xfrm>
            <a:off x="3232915" y="4454032"/>
            <a:ext cx="136525" cy="175895"/>
          </a:xfrm>
          <a:prstGeom prst="rect">
            <a:avLst/>
          </a:prstGeom>
        </p:spPr>
        <p:txBody>
          <a:bodyPr wrap="square" lIns="0" tIns="17145" rIns="0" bIns="0" rtlCol="0" vert="horz">
            <a:spAutoFit/>
          </a:bodyPr>
          <a:lstStyle/>
          <a:p>
            <a:pPr marL="12700">
              <a:lnSpc>
                <a:spcPct val="100000"/>
              </a:lnSpc>
              <a:spcBef>
                <a:spcPts val="135"/>
              </a:spcBef>
            </a:pPr>
            <a:r>
              <a:rPr dirty="0" sz="950" spc="180">
                <a:latin typeface="Arial"/>
                <a:cs typeface="Arial"/>
              </a:rPr>
              <a:t>c</a:t>
            </a:r>
            <a:endParaRPr sz="950">
              <a:latin typeface="Arial"/>
              <a:cs typeface="Arial"/>
            </a:endParaRPr>
          </a:p>
        </p:txBody>
      </p:sp>
      <p:sp>
        <p:nvSpPr>
          <p:cNvPr id="29" name="object 29"/>
          <p:cNvSpPr txBox="1"/>
          <p:nvPr/>
        </p:nvSpPr>
        <p:spPr>
          <a:xfrm>
            <a:off x="3316633" y="4462211"/>
            <a:ext cx="902969" cy="175895"/>
          </a:xfrm>
          <a:prstGeom prst="rect">
            <a:avLst/>
          </a:prstGeom>
        </p:spPr>
        <p:txBody>
          <a:bodyPr wrap="square" lIns="0" tIns="17145" rIns="0" bIns="0" rtlCol="0" vert="horz">
            <a:spAutoFit/>
          </a:bodyPr>
          <a:lstStyle/>
          <a:p>
            <a:pPr marL="12700">
              <a:lnSpc>
                <a:spcPct val="100000"/>
              </a:lnSpc>
              <a:spcBef>
                <a:spcPts val="135"/>
              </a:spcBef>
            </a:pPr>
            <a:r>
              <a:rPr dirty="0" u="sng" sz="550" spc="409">
                <a:uFill>
                  <a:solidFill>
                    <a:srgbClr val="231F20"/>
                  </a:solidFill>
                </a:uFill>
                <a:latin typeface="Arial"/>
                <a:cs typeface="Arial"/>
              </a:rPr>
              <a:t>i</a:t>
            </a:r>
            <a:r>
              <a:rPr dirty="0" u="sng" sz="550">
                <a:uFill>
                  <a:solidFill>
                    <a:srgbClr val="231F20"/>
                  </a:solidFill>
                </a:uFill>
                <a:latin typeface="Arial"/>
                <a:cs typeface="Arial"/>
              </a:rPr>
              <a:t> </a:t>
            </a:r>
            <a:r>
              <a:rPr dirty="0" u="sng" sz="950" spc="390">
                <a:uFill>
                  <a:solidFill>
                    <a:srgbClr val="231F20"/>
                  </a:solidFill>
                </a:uFill>
                <a:latin typeface="Arial"/>
                <a:cs typeface="Arial"/>
              </a:rPr>
              <a:t>×</a:t>
            </a:r>
            <a:r>
              <a:rPr dirty="0" u="sng" baseline="2923" sz="1425" spc="585">
                <a:uFill>
                  <a:solidFill>
                    <a:srgbClr val="231F20"/>
                  </a:solidFill>
                </a:uFill>
                <a:latin typeface="Arial"/>
                <a:cs typeface="Arial"/>
              </a:rPr>
              <a:t>F</a:t>
            </a:r>
            <a:r>
              <a:rPr dirty="0" u="sng" baseline="2923" sz="1425" spc="-142">
                <a:uFill>
                  <a:solidFill>
                    <a:srgbClr val="231F20"/>
                  </a:solidFill>
                </a:uFill>
                <a:latin typeface="Arial"/>
                <a:cs typeface="Arial"/>
              </a:rPr>
              <a:t> </a:t>
            </a:r>
            <a:r>
              <a:rPr dirty="0" u="sng" sz="950" spc="325">
                <a:uFill>
                  <a:solidFill>
                    <a:srgbClr val="231F20"/>
                  </a:solidFill>
                </a:uFill>
                <a:latin typeface="Arial"/>
                <a:cs typeface="Arial"/>
              </a:rPr>
              <a:t>×</a:t>
            </a:r>
            <a:r>
              <a:rPr dirty="0" u="sng" baseline="2923" sz="1425" spc="487">
                <a:uFill>
                  <a:solidFill>
                    <a:srgbClr val="231F20"/>
                  </a:solidFill>
                </a:uFill>
                <a:latin typeface="Arial"/>
                <a:cs typeface="Arial"/>
              </a:rPr>
              <a:t>V</a:t>
            </a:r>
            <a:r>
              <a:rPr dirty="0" u="sng" baseline="2923" sz="1425" spc="-135">
                <a:uFill>
                  <a:solidFill>
                    <a:srgbClr val="231F20"/>
                  </a:solidFill>
                </a:uFill>
                <a:latin typeface="Arial"/>
                <a:cs typeface="Arial"/>
              </a:rPr>
              <a:t> </a:t>
            </a:r>
            <a:r>
              <a:rPr dirty="0" u="sng" sz="950" spc="340">
                <a:uFill>
                  <a:solidFill>
                    <a:srgbClr val="231F20"/>
                  </a:solidFill>
                </a:uFill>
                <a:latin typeface="Arial"/>
                <a:cs typeface="Arial"/>
              </a:rPr>
              <a:t>×</a:t>
            </a:r>
            <a:r>
              <a:rPr dirty="0" u="sng" baseline="2923" sz="1425" spc="509">
                <a:uFill>
                  <a:solidFill>
                    <a:srgbClr val="231F20"/>
                  </a:solidFill>
                </a:uFill>
                <a:latin typeface="Arial"/>
                <a:cs typeface="Arial"/>
              </a:rPr>
              <a:t>M</a:t>
            </a:r>
            <a:endParaRPr baseline="2923" sz="1425">
              <a:latin typeface="Arial"/>
              <a:cs typeface="Arial"/>
            </a:endParaRPr>
          </a:p>
        </p:txBody>
      </p:sp>
      <p:sp>
        <p:nvSpPr>
          <p:cNvPr id="30" name="object 30"/>
          <p:cNvSpPr txBox="1"/>
          <p:nvPr/>
        </p:nvSpPr>
        <p:spPr>
          <a:xfrm>
            <a:off x="3460143" y="4636417"/>
            <a:ext cx="561340"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262">
                <a:latin typeface="Arial"/>
                <a:cs typeface="Arial"/>
              </a:rPr>
              <a:t>m</a:t>
            </a:r>
            <a:r>
              <a:rPr dirty="0" baseline="2923" sz="1425" spc="-97">
                <a:latin typeface="Arial"/>
                <a:cs typeface="Arial"/>
              </a:rPr>
              <a:t> </a:t>
            </a:r>
            <a:r>
              <a:rPr dirty="0" sz="950" spc="210">
                <a:latin typeface="Arial"/>
                <a:cs typeface="Arial"/>
              </a:rPr>
              <a:t>×</a:t>
            </a:r>
            <a:r>
              <a:rPr dirty="0" baseline="2923" sz="1425" spc="315">
                <a:latin typeface="宋体"/>
                <a:cs typeface="宋体"/>
              </a:rPr>
              <a:t>10</a:t>
            </a:r>
            <a:r>
              <a:rPr dirty="0" baseline="55555" sz="750" spc="315">
                <a:latin typeface="宋体"/>
                <a:cs typeface="宋体"/>
              </a:rPr>
              <a:t>9</a:t>
            </a:r>
            <a:endParaRPr baseline="55555" sz="750">
              <a:latin typeface="宋体"/>
              <a:cs typeface="宋体"/>
            </a:endParaRPr>
          </a:p>
        </p:txBody>
      </p:sp>
      <p:sp>
        <p:nvSpPr>
          <p:cNvPr id="31" name="object 31"/>
          <p:cNvSpPr txBox="1"/>
          <p:nvPr/>
        </p:nvSpPr>
        <p:spPr>
          <a:xfrm>
            <a:off x="4238056" y="4550821"/>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415">
                <a:latin typeface="Arial"/>
                <a:cs typeface="Arial"/>
              </a:rPr>
              <a:t>×</a:t>
            </a:r>
            <a:endParaRPr sz="950">
              <a:latin typeface="Arial"/>
              <a:cs typeface="Arial"/>
            </a:endParaRPr>
          </a:p>
        </p:txBody>
      </p:sp>
      <p:sp>
        <p:nvSpPr>
          <p:cNvPr id="32" name="object 32"/>
          <p:cNvSpPr txBox="1"/>
          <p:nvPr/>
        </p:nvSpPr>
        <p:spPr>
          <a:xfrm>
            <a:off x="4353893" y="4544649"/>
            <a:ext cx="281940" cy="173355"/>
          </a:xfrm>
          <a:prstGeom prst="rect">
            <a:avLst/>
          </a:prstGeom>
        </p:spPr>
        <p:txBody>
          <a:bodyPr wrap="square" lIns="0" tIns="15240" rIns="0" bIns="0" rtlCol="0" vert="horz">
            <a:spAutoFit/>
          </a:bodyPr>
          <a:lstStyle/>
          <a:p>
            <a:pPr marL="12700">
              <a:lnSpc>
                <a:spcPct val="100000"/>
              </a:lnSpc>
              <a:spcBef>
                <a:spcPts val="120"/>
              </a:spcBef>
            </a:pPr>
            <a:r>
              <a:rPr dirty="0" sz="950" spc="45">
                <a:latin typeface="宋体"/>
                <a:cs typeface="宋体"/>
              </a:rPr>
              <a:t>10</a:t>
            </a:r>
            <a:r>
              <a:rPr dirty="0" sz="950" spc="495">
                <a:latin typeface="宋体"/>
                <a:cs typeface="宋体"/>
              </a:rPr>
              <a:t>0</a:t>
            </a:r>
            <a:endParaRPr sz="950">
              <a:latin typeface="宋体"/>
              <a:cs typeface="宋体"/>
            </a:endParaRPr>
          </a:p>
        </p:txBody>
      </p:sp>
      <p:sp>
        <p:nvSpPr>
          <p:cNvPr id="33" name="object 33"/>
          <p:cNvSpPr txBox="1"/>
          <p:nvPr/>
        </p:nvSpPr>
        <p:spPr>
          <a:xfrm>
            <a:off x="5321760" y="4524938"/>
            <a:ext cx="1483995" cy="173355"/>
          </a:xfrm>
          <a:prstGeom prst="rect">
            <a:avLst/>
          </a:prstGeom>
        </p:spPr>
        <p:txBody>
          <a:bodyPr wrap="square" lIns="0" tIns="15240" rIns="0" bIns="0" rtlCol="0" vert="horz">
            <a:spAutoFit/>
          </a:bodyPr>
          <a:lstStyle/>
          <a:p>
            <a:pPr marL="38100">
              <a:lnSpc>
                <a:spcPct val="100000"/>
              </a:lnSpc>
              <a:spcBef>
                <a:spcPts val="120"/>
              </a:spcBef>
            </a:pPr>
            <a:r>
              <a:rPr dirty="0" sz="950" spc="135">
                <a:latin typeface="宋体"/>
                <a:cs typeface="宋体"/>
              </a:rPr>
              <a:t>……………………(</a:t>
            </a:r>
            <a:r>
              <a:rPr dirty="0" baseline="-8771" sz="1425" spc="202">
                <a:latin typeface="宋体"/>
                <a:cs typeface="宋体"/>
              </a:rPr>
              <a:t>3</a:t>
            </a:r>
            <a:r>
              <a:rPr dirty="0" baseline="-8771" sz="1425" spc="-525">
                <a:latin typeface="宋体"/>
                <a:cs typeface="宋体"/>
              </a:rPr>
              <a:t> </a:t>
            </a:r>
            <a:r>
              <a:rPr dirty="0" sz="950" spc="495">
                <a:latin typeface="宋体"/>
                <a:cs typeface="宋体"/>
              </a:rPr>
              <a:t>)</a:t>
            </a:r>
            <a:endParaRPr sz="950">
              <a:latin typeface="宋体"/>
              <a:cs typeface="宋体"/>
            </a:endParaRPr>
          </a:p>
        </p:txBody>
      </p:sp>
      <p:sp>
        <p:nvSpPr>
          <p:cNvPr id="34" name="object 34"/>
          <p:cNvSpPr txBox="1"/>
          <p:nvPr/>
        </p:nvSpPr>
        <p:spPr>
          <a:xfrm>
            <a:off x="1110364" y="4815781"/>
            <a:ext cx="41529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式中</a:t>
            </a:r>
            <a:r>
              <a:rPr dirty="0" baseline="2923" sz="1425" spc="742">
                <a:latin typeface="宋体"/>
                <a:cs typeface="宋体"/>
              </a:rPr>
              <a:t>:</a:t>
            </a:r>
            <a:endParaRPr baseline="2923" sz="1425">
              <a:latin typeface="宋体"/>
              <a:cs typeface="宋体"/>
            </a:endParaRPr>
          </a:p>
        </p:txBody>
      </p:sp>
      <p:sp>
        <p:nvSpPr>
          <p:cNvPr id="35" name="object 35"/>
          <p:cNvSpPr txBox="1"/>
          <p:nvPr/>
        </p:nvSpPr>
        <p:spPr>
          <a:xfrm>
            <a:off x="1347448" y="5013518"/>
            <a:ext cx="3366770"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试样中氨基</a:t>
            </a:r>
            <a:r>
              <a:rPr dirty="0" sz="950" spc="-45">
                <a:latin typeface="宋体"/>
                <a:cs typeface="宋体"/>
              </a:rPr>
              <a:t>酸</a:t>
            </a:r>
            <a:r>
              <a:rPr dirty="0" baseline="-8771" sz="1425" spc="1132">
                <a:latin typeface="Arial"/>
                <a:cs typeface="Arial"/>
              </a:rPr>
              <a:t>i</a:t>
            </a:r>
            <a:r>
              <a:rPr dirty="0" baseline="-8771" sz="1425" spc="-225">
                <a:latin typeface="Arial"/>
                <a:cs typeface="Arial"/>
              </a:rPr>
              <a:t> </a:t>
            </a:r>
            <a:r>
              <a:rPr dirty="0" sz="950" spc="95">
                <a:latin typeface="宋体"/>
                <a:cs typeface="宋体"/>
              </a:rPr>
              <a:t>的含量</a:t>
            </a:r>
            <a:r>
              <a:rPr dirty="0" baseline="2923" sz="1425" spc="67">
                <a:latin typeface="宋体"/>
                <a:cs typeface="宋体"/>
              </a:rPr>
              <a:t>,</a:t>
            </a:r>
            <a:r>
              <a:rPr dirty="0" sz="950" spc="95">
                <a:latin typeface="宋体"/>
                <a:cs typeface="宋体"/>
              </a:rPr>
              <a:t>单位为克每百</a:t>
            </a:r>
            <a:r>
              <a:rPr dirty="0" sz="950" spc="75">
                <a:latin typeface="宋体"/>
                <a:cs typeface="宋体"/>
              </a:rPr>
              <a:t>克</a:t>
            </a:r>
            <a:r>
              <a:rPr dirty="0" baseline="2923" sz="1425" spc="209">
                <a:latin typeface="宋体"/>
                <a:cs typeface="宋体"/>
              </a:rPr>
              <a:t>(</a:t>
            </a:r>
            <a:r>
              <a:rPr dirty="0" baseline="-11695" sz="1425" spc="209">
                <a:latin typeface="宋体"/>
                <a:cs typeface="宋体"/>
              </a:rPr>
              <a:t>g</a:t>
            </a:r>
            <a:r>
              <a:rPr dirty="0" baseline="2923" sz="1425" spc="209">
                <a:latin typeface="宋体"/>
                <a:cs typeface="宋体"/>
              </a:rPr>
              <a:t>/</a:t>
            </a:r>
            <a:r>
              <a:rPr dirty="0" baseline="-8771" sz="1425" spc="209">
                <a:latin typeface="宋体"/>
                <a:cs typeface="宋体"/>
              </a:rPr>
              <a:t>100</a:t>
            </a:r>
            <a:r>
              <a:rPr dirty="0" baseline="-11695" sz="1425" spc="209">
                <a:latin typeface="宋体"/>
                <a:cs typeface="宋体"/>
              </a:rPr>
              <a:t>g</a:t>
            </a:r>
            <a:r>
              <a:rPr dirty="0" baseline="2923" sz="1425" spc="209">
                <a:latin typeface="宋体"/>
                <a:cs typeface="宋体"/>
              </a:rPr>
              <a:t>);</a:t>
            </a:r>
            <a:endParaRPr baseline="2923" sz="1425">
              <a:latin typeface="宋体"/>
              <a:cs typeface="宋体"/>
            </a:endParaRPr>
          </a:p>
        </p:txBody>
      </p:sp>
      <p:sp>
        <p:nvSpPr>
          <p:cNvPr id="36" name="object 36"/>
          <p:cNvSpPr txBox="1"/>
          <p:nvPr/>
        </p:nvSpPr>
        <p:spPr>
          <a:xfrm>
            <a:off x="1347448" y="5213162"/>
            <a:ext cx="4135754"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试样测定液中氨基</a:t>
            </a:r>
            <a:r>
              <a:rPr dirty="0" sz="950" spc="-45">
                <a:latin typeface="宋体"/>
                <a:cs typeface="宋体"/>
              </a:rPr>
              <a:t>酸</a:t>
            </a:r>
            <a:r>
              <a:rPr dirty="0" baseline="-8771" sz="1425" spc="1132">
                <a:latin typeface="Arial"/>
                <a:cs typeface="Arial"/>
              </a:rPr>
              <a:t>i</a:t>
            </a:r>
            <a:r>
              <a:rPr dirty="0" baseline="-8771" sz="1425" spc="-217">
                <a:latin typeface="Arial"/>
                <a:cs typeface="Arial"/>
              </a:rPr>
              <a:t> </a:t>
            </a:r>
            <a:r>
              <a:rPr dirty="0" sz="950" spc="95">
                <a:latin typeface="宋体"/>
                <a:cs typeface="宋体"/>
              </a:rPr>
              <a:t>的含量</a:t>
            </a:r>
            <a:r>
              <a:rPr dirty="0" baseline="2923" sz="1425" spc="67">
                <a:latin typeface="宋体"/>
                <a:cs typeface="宋体"/>
              </a:rPr>
              <a:t>,</a:t>
            </a:r>
            <a:r>
              <a:rPr dirty="0" sz="950" spc="95">
                <a:latin typeface="宋体"/>
                <a:cs typeface="宋体"/>
              </a:rPr>
              <a:t>单位为纳摩尔每毫</a:t>
            </a:r>
            <a:r>
              <a:rPr dirty="0" sz="950" spc="75">
                <a:latin typeface="宋体"/>
                <a:cs typeface="宋体"/>
              </a:rPr>
              <a:t>升</a:t>
            </a:r>
            <a:r>
              <a:rPr dirty="0" baseline="2923" sz="1425" spc="240">
                <a:latin typeface="宋体"/>
                <a:cs typeface="宋体"/>
              </a:rPr>
              <a:t>(</a:t>
            </a:r>
            <a:r>
              <a:rPr dirty="0" baseline="-8771" sz="1425" spc="240">
                <a:latin typeface="宋体"/>
                <a:cs typeface="宋体"/>
              </a:rPr>
              <a:t>nmol</a:t>
            </a:r>
            <a:r>
              <a:rPr dirty="0" baseline="2923" sz="1425" spc="240">
                <a:latin typeface="宋体"/>
                <a:cs typeface="宋体"/>
              </a:rPr>
              <a:t>/</a:t>
            </a:r>
            <a:r>
              <a:rPr dirty="0" baseline="-8771" sz="1425" spc="240">
                <a:latin typeface="宋体"/>
                <a:cs typeface="宋体"/>
              </a:rPr>
              <a:t>mL</a:t>
            </a:r>
            <a:r>
              <a:rPr dirty="0" baseline="2923" sz="1425" spc="240">
                <a:latin typeface="宋体"/>
                <a:cs typeface="宋体"/>
              </a:rPr>
              <a:t>);</a:t>
            </a:r>
            <a:endParaRPr baseline="2923" sz="1425">
              <a:latin typeface="宋体"/>
              <a:cs typeface="宋体"/>
            </a:endParaRPr>
          </a:p>
        </p:txBody>
      </p:sp>
      <p:sp>
        <p:nvSpPr>
          <p:cNvPr id="37" name="object 37"/>
          <p:cNvSpPr txBox="1"/>
          <p:nvPr/>
        </p:nvSpPr>
        <p:spPr>
          <a:xfrm>
            <a:off x="1372848" y="5414700"/>
            <a:ext cx="947419" cy="173355"/>
          </a:xfrm>
          <a:prstGeom prst="rect">
            <a:avLst/>
          </a:prstGeom>
        </p:spPr>
        <p:txBody>
          <a:bodyPr wrap="square" lIns="0" tIns="15240" rIns="0" bIns="0" rtlCol="0" vert="horz">
            <a:spAutoFit/>
          </a:bodyPr>
          <a:lstStyle/>
          <a:p>
            <a:pPr marL="12700">
              <a:lnSpc>
                <a:spcPct val="100000"/>
              </a:lnSpc>
              <a:spcBef>
                <a:spcPts val="120"/>
              </a:spcBef>
            </a:pPr>
            <a:r>
              <a:rPr dirty="0" baseline="2923" sz="1425" spc="-644">
                <a:latin typeface="宋体"/>
                <a:cs typeface="宋体"/>
              </a:rPr>
              <a:t>——</a:t>
            </a:r>
            <a:r>
              <a:rPr dirty="0" baseline="2923" sz="1425" spc="142">
                <a:latin typeface="宋体"/>
                <a:cs typeface="宋体"/>
              </a:rPr>
              <a:t>—</a:t>
            </a:r>
            <a:r>
              <a:rPr dirty="0" sz="950" spc="95">
                <a:latin typeface="宋体"/>
                <a:cs typeface="宋体"/>
              </a:rPr>
              <a:t>稀释倍数</a:t>
            </a:r>
            <a:r>
              <a:rPr dirty="0" baseline="2923" sz="1425" spc="742">
                <a:latin typeface="宋体"/>
                <a:cs typeface="宋体"/>
              </a:rPr>
              <a:t>;</a:t>
            </a:r>
            <a:endParaRPr baseline="2923" sz="1425">
              <a:latin typeface="宋体"/>
              <a:cs typeface="宋体"/>
            </a:endParaRPr>
          </a:p>
        </p:txBody>
      </p:sp>
      <p:sp>
        <p:nvSpPr>
          <p:cNvPr id="38" name="object 38"/>
          <p:cNvSpPr txBox="1"/>
          <p:nvPr/>
        </p:nvSpPr>
        <p:spPr>
          <a:xfrm>
            <a:off x="1347448" y="5614332"/>
            <a:ext cx="3125470" cy="173355"/>
          </a:xfrm>
          <a:prstGeom prst="rect">
            <a:avLst/>
          </a:prstGeom>
        </p:spPr>
        <p:txBody>
          <a:bodyPr wrap="square" lIns="0" tIns="15240" rIns="0" bIns="0" rtlCol="0" vert="horz">
            <a:spAutoFit/>
          </a:bodyPr>
          <a:lstStyle/>
          <a:p>
            <a:pPr marL="38100">
              <a:lnSpc>
                <a:spcPct val="100000"/>
              </a:lnSpc>
              <a:spcBef>
                <a:spcPts val="120"/>
              </a:spcBef>
            </a:pPr>
            <a:r>
              <a:rPr dirty="0" baseline="2923" sz="1425" spc="-382">
                <a:latin typeface="宋体"/>
                <a:cs typeface="宋体"/>
              </a:rPr>
              <a:t>———</a:t>
            </a:r>
            <a:r>
              <a:rPr dirty="0" sz="950" spc="95">
                <a:latin typeface="宋体"/>
                <a:cs typeface="宋体"/>
              </a:rPr>
              <a:t>试样水解液转移定容的体积</a:t>
            </a:r>
            <a:r>
              <a:rPr dirty="0" baseline="2923" sz="1425" spc="67">
                <a:latin typeface="宋体"/>
                <a:cs typeface="宋体"/>
              </a:rPr>
              <a:t>,</a:t>
            </a:r>
            <a:r>
              <a:rPr dirty="0" sz="950" spc="95">
                <a:latin typeface="宋体"/>
                <a:cs typeface="宋体"/>
              </a:rPr>
              <a:t>单位为毫</a:t>
            </a:r>
            <a:r>
              <a:rPr dirty="0" sz="950" spc="75">
                <a:latin typeface="宋体"/>
                <a:cs typeface="宋体"/>
              </a:rPr>
              <a:t>升</a:t>
            </a:r>
            <a:r>
              <a:rPr dirty="0" baseline="2923" sz="1425" spc="359">
                <a:latin typeface="宋体"/>
                <a:cs typeface="宋体"/>
              </a:rPr>
              <a:t>(</a:t>
            </a:r>
            <a:r>
              <a:rPr dirty="0" baseline="-8771" sz="1425" spc="359">
                <a:latin typeface="宋体"/>
                <a:cs typeface="宋体"/>
              </a:rPr>
              <a:t>mL</a:t>
            </a:r>
            <a:r>
              <a:rPr dirty="0" baseline="2923" sz="1425" spc="359">
                <a:latin typeface="宋体"/>
                <a:cs typeface="宋体"/>
              </a:rPr>
              <a:t>);</a:t>
            </a:r>
            <a:endParaRPr baseline="2923" sz="1425">
              <a:latin typeface="宋体"/>
              <a:cs typeface="宋体"/>
            </a:endParaRPr>
          </a:p>
        </p:txBody>
      </p:sp>
      <p:sp>
        <p:nvSpPr>
          <p:cNvPr id="39" name="object 39"/>
          <p:cNvSpPr txBox="1"/>
          <p:nvPr/>
        </p:nvSpPr>
        <p:spPr>
          <a:xfrm>
            <a:off x="1063984" y="4988230"/>
            <a:ext cx="229235" cy="1016000"/>
          </a:xfrm>
          <a:prstGeom prst="rect">
            <a:avLst/>
          </a:prstGeom>
        </p:spPr>
        <p:txBody>
          <a:bodyPr wrap="square" lIns="0" tIns="13335" rIns="0" bIns="0" rtlCol="0" vert="horz">
            <a:spAutoFit/>
          </a:bodyPr>
          <a:lstStyle/>
          <a:p>
            <a:pPr marL="12700" marR="5080" indent="25400">
              <a:lnSpc>
                <a:spcPct val="136500"/>
              </a:lnSpc>
              <a:spcBef>
                <a:spcPts val="105"/>
              </a:spcBef>
            </a:pPr>
            <a:r>
              <a:rPr dirty="0" baseline="2923" sz="1425" spc="337">
                <a:latin typeface="Arial"/>
                <a:cs typeface="Arial"/>
              </a:rPr>
              <a:t>X</a:t>
            </a:r>
            <a:r>
              <a:rPr dirty="0" sz="550" spc="480">
                <a:latin typeface="Arial"/>
                <a:cs typeface="Arial"/>
              </a:rPr>
              <a:t>i  </a:t>
            </a:r>
            <a:r>
              <a:rPr dirty="0" baseline="2923" sz="1425" spc="442">
                <a:latin typeface="Arial"/>
                <a:cs typeface="Arial"/>
              </a:rPr>
              <a:t>c</a:t>
            </a:r>
            <a:r>
              <a:rPr dirty="0" sz="550" spc="295">
                <a:latin typeface="Arial"/>
                <a:cs typeface="Arial"/>
              </a:rPr>
              <a:t>i  </a:t>
            </a:r>
            <a:r>
              <a:rPr dirty="0" sz="950" spc="390">
                <a:latin typeface="Arial"/>
                <a:cs typeface="Arial"/>
              </a:rPr>
              <a:t>F  </a:t>
            </a:r>
            <a:r>
              <a:rPr dirty="0" sz="950" spc="335">
                <a:latin typeface="Arial"/>
                <a:cs typeface="Arial"/>
              </a:rPr>
              <a:t>V  </a:t>
            </a:r>
            <a:r>
              <a:rPr dirty="0" sz="950" spc="175">
                <a:latin typeface="Arial"/>
                <a:cs typeface="Arial"/>
              </a:rPr>
              <a:t>M</a:t>
            </a:r>
            <a:endParaRPr sz="950">
              <a:latin typeface="Arial"/>
              <a:cs typeface="Arial"/>
            </a:endParaRPr>
          </a:p>
        </p:txBody>
      </p:sp>
      <p:sp>
        <p:nvSpPr>
          <p:cNvPr id="40" name="object 40"/>
          <p:cNvSpPr txBox="1"/>
          <p:nvPr/>
        </p:nvSpPr>
        <p:spPr>
          <a:xfrm>
            <a:off x="1347448" y="5812082"/>
            <a:ext cx="5167630" cy="175895"/>
          </a:xfrm>
          <a:prstGeom prst="rect">
            <a:avLst/>
          </a:prstGeom>
        </p:spPr>
        <p:txBody>
          <a:bodyPr wrap="square" lIns="0" tIns="17145" rIns="0" bIns="0" rtlCol="0" vert="horz">
            <a:spAutoFit/>
          </a:bodyPr>
          <a:lstStyle/>
          <a:p>
            <a:pPr marL="38100">
              <a:lnSpc>
                <a:spcPct val="100000"/>
              </a:lnSpc>
              <a:spcBef>
                <a:spcPts val="135"/>
              </a:spcBef>
            </a:pPr>
            <a:r>
              <a:rPr dirty="0" baseline="2923" sz="1425" spc="-382">
                <a:latin typeface="宋体"/>
                <a:cs typeface="宋体"/>
              </a:rPr>
              <a:t>———</a:t>
            </a:r>
            <a:r>
              <a:rPr dirty="0" sz="950" spc="95">
                <a:latin typeface="宋体"/>
                <a:cs typeface="宋体"/>
              </a:rPr>
              <a:t>氨基</a:t>
            </a:r>
            <a:r>
              <a:rPr dirty="0" sz="950" spc="-45">
                <a:latin typeface="宋体"/>
                <a:cs typeface="宋体"/>
              </a:rPr>
              <a:t>酸</a:t>
            </a:r>
            <a:r>
              <a:rPr dirty="0" baseline="-8771" sz="1425" spc="1132">
                <a:latin typeface="Arial"/>
                <a:cs typeface="Arial"/>
              </a:rPr>
              <a:t>i</a:t>
            </a:r>
            <a:r>
              <a:rPr dirty="0" baseline="-8771" sz="1425" spc="-209">
                <a:latin typeface="Arial"/>
                <a:cs typeface="Arial"/>
              </a:rPr>
              <a:t> </a:t>
            </a:r>
            <a:r>
              <a:rPr dirty="0" sz="950" spc="95">
                <a:latin typeface="宋体"/>
                <a:cs typeface="宋体"/>
              </a:rPr>
              <a:t>的摩尔质量</a:t>
            </a:r>
            <a:r>
              <a:rPr dirty="0" baseline="2923" sz="1425" spc="67">
                <a:latin typeface="宋体"/>
                <a:cs typeface="宋体"/>
              </a:rPr>
              <a:t>,</a:t>
            </a:r>
            <a:r>
              <a:rPr dirty="0" sz="950" spc="95">
                <a:latin typeface="宋体"/>
                <a:cs typeface="宋体"/>
              </a:rPr>
              <a:t>单位为克每摩</a:t>
            </a:r>
            <a:r>
              <a:rPr dirty="0" sz="950" spc="75">
                <a:latin typeface="宋体"/>
                <a:cs typeface="宋体"/>
              </a:rPr>
              <a:t>尔</a:t>
            </a:r>
            <a:r>
              <a:rPr dirty="0" baseline="2923" sz="1425" spc="97">
                <a:latin typeface="宋体"/>
                <a:cs typeface="宋体"/>
              </a:rPr>
              <a:t>(</a:t>
            </a:r>
            <a:r>
              <a:rPr dirty="0" baseline="-11695" sz="1425" spc="97">
                <a:latin typeface="宋体"/>
                <a:cs typeface="宋体"/>
              </a:rPr>
              <a:t>g</a:t>
            </a:r>
            <a:r>
              <a:rPr dirty="0" baseline="2923" sz="1425" spc="97">
                <a:latin typeface="宋体"/>
                <a:cs typeface="宋体"/>
              </a:rPr>
              <a:t>/</a:t>
            </a:r>
            <a:r>
              <a:rPr dirty="0" baseline="-8771" sz="1425" spc="97">
                <a:latin typeface="宋体"/>
                <a:cs typeface="宋体"/>
              </a:rPr>
              <a:t>mol</a:t>
            </a:r>
            <a:r>
              <a:rPr dirty="0" baseline="2923" sz="1425" spc="97">
                <a:latin typeface="宋体"/>
                <a:cs typeface="宋体"/>
              </a:rPr>
              <a:t>),</a:t>
            </a:r>
            <a:r>
              <a:rPr dirty="0" sz="950" spc="95">
                <a:latin typeface="宋体"/>
                <a:cs typeface="宋体"/>
              </a:rPr>
              <a:t>各氨基酸的名称及摩尔质量见表</a:t>
            </a:r>
            <a:r>
              <a:rPr dirty="0" baseline="-8771" sz="1425" spc="600">
                <a:latin typeface="宋体"/>
                <a:cs typeface="宋体"/>
              </a:rPr>
              <a:t>2</a:t>
            </a:r>
            <a:r>
              <a:rPr dirty="0" baseline="2923" sz="1425" spc="600">
                <a:latin typeface="宋体"/>
                <a:cs typeface="宋体"/>
              </a:rPr>
              <a:t>;</a:t>
            </a:r>
            <a:endParaRPr baseline="2923" sz="1425">
              <a:latin typeface="宋体"/>
              <a:cs typeface="宋体"/>
            </a:endParaRPr>
          </a:p>
        </p:txBody>
      </p:sp>
      <p:sp>
        <p:nvSpPr>
          <p:cNvPr id="41" name="object 41"/>
          <p:cNvSpPr txBox="1"/>
          <p:nvPr/>
        </p:nvSpPr>
        <p:spPr>
          <a:xfrm>
            <a:off x="1087402" y="6027740"/>
            <a:ext cx="149225" cy="175895"/>
          </a:xfrm>
          <a:prstGeom prst="rect">
            <a:avLst/>
          </a:prstGeom>
        </p:spPr>
        <p:txBody>
          <a:bodyPr wrap="square" lIns="0" tIns="17145" rIns="0" bIns="0" rtlCol="0" vert="horz">
            <a:spAutoFit/>
          </a:bodyPr>
          <a:lstStyle/>
          <a:p>
            <a:pPr marL="12700">
              <a:lnSpc>
                <a:spcPct val="100000"/>
              </a:lnSpc>
              <a:spcBef>
                <a:spcPts val="135"/>
              </a:spcBef>
            </a:pPr>
            <a:r>
              <a:rPr dirty="0" sz="950" spc="175">
                <a:latin typeface="Arial"/>
                <a:cs typeface="Arial"/>
              </a:rPr>
              <a:t>m</a:t>
            </a:r>
            <a:endParaRPr sz="950">
              <a:latin typeface="Arial"/>
              <a:cs typeface="Arial"/>
            </a:endParaRPr>
          </a:p>
        </p:txBody>
      </p:sp>
      <p:sp>
        <p:nvSpPr>
          <p:cNvPr id="42" name="object 42"/>
          <p:cNvSpPr txBox="1"/>
          <p:nvPr/>
        </p:nvSpPr>
        <p:spPr>
          <a:xfrm>
            <a:off x="1347448" y="6013620"/>
            <a:ext cx="1666239" cy="173355"/>
          </a:xfrm>
          <a:prstGeom prst="rect">
            <a:avLst/>
          </a:prstGeom>
        </p:spPr>
        <p:txBody>
          <a:bodyPr wrap="square" lIns="0" tIns="15240" rIns="0" bIns="0" rtlCol="0" vert="horz">
            <a:spAutoFit/>
          </a:bodyPr>
          <a:lstStyle/>
          <a:p>
            <a:pPr marL="38100">
              <a:lnSpc>
                <a:spcPct val="100000"/>
              </a:lnSpc>
              <a:spcBef>
                <a:spcPts val="120"/>
              </a:spcBef>
            </a:pPr>
            <a:r>
              <a:rPr dirty="0" baseline="2923" sz="1425" spc="-382">
                <a:latin typeface="宋体"/>
                <a:cs typeface="宋体"/>
              </a:rPr>
              <a:t>———</a:t>
            </a:r>
            <a:r>
              <a:rPr dirty="0" sz="950" spc="95">
                <a:latin typeface="宋体"/>
                <a:cs typeface="宋体"/>
              </a:rPr>
              <a:t>称样量</a:t>
            </a:r>
            <a:r>
              <a:rPr dirty="0" baseline="2923" sz="1425" spc="67">
                <a:latin typeface="宋体"/>
                <a:cs typeface="宋体"/>
              </a:rPr>
              <a:t>,</a:t>
            </a:r>
            <a:r>
              <a:rPr dirty="0" sz="950" spc="95">
                <a:latin typeface="宋体"/>
                <a:cs typeface="宋体"/>
              </a:rPr>
              <a:t>单位为</a:t>
            </a:r>
            <a:r>
              <a:rPr dirty="0" sz="950" spc="75">
                <a:latin typeface="宋体"/>
                <a:cs typeface="宋体"/>
              </a:rPr>
              <a:t>克</a:t>
            </a:r>
            <a:r>
              <a:rPr dirty="0" baseline="2923" sz="1425" spc="247">
                <a:latin typeface="宋体"/>
                <a:cs typeface="宋体"/>
              </a:rPr>
              <a:t>(</a:t>
            </a:r>
            <a:r>
              <a:rPr dirty="0" baseline="-11695" sz="1425" spc="247">
                <a:latin typeface="宋体"/>
                <a:cs typeface="宋体"/>
              </a:rPr>
              <a:t>g</a:t>
            </a:r>
            <a:r>
              <a:rPr dirty="0" baseline="2923" sz="1425" spc="247">
                <a:latin typeface="宋体"/>
                <a:cs typeface="宋体"/>
              </a:rPr>
              <a:t>);</a:t>
            </a:r>
            <a:endParaRPr baseline="2923" sz="1425">
              <a:latin typeface="宋体"/>
              <a:cs typeface="宋体"/>
            </a:endParaRPr>
          </a:p>
        </p:txBody>
      </p:sp>
      <p:sp>
        <p:nvSpPr>
          <p:cNvPr id="43" name="object 43"/>
          <p:cNvSpPr txBox="1"/>
          <p:nvPr/>
        </p:nvSpPr>
        <p:spPr>
          <a:xfrm>
            <a:off x="1026290" y="6161496"/>
            <a:ext cx="3869690" cy="724535"/>
          </a:xfrm>
          <a:prstGeom prst="rect">
            <a:avLst/>
          </a:prstGeom>
        </p:spPr>
        <p:txBody>
          <a:bodyPr wrap="square" lIns="0" tIns="12065" rIns="0" bIns="0" rtlCol="0" vert="horz">
            <a:spAutoFit/>
          </a:bodyPr>
          <a:lstStyle/>
          <a:p>
            <a:pPr marL="63500" marR="640715">
              <a:lnSpc>
                <a:spcPct val="137900"/>
              </a:lnSpc>
              <a:spcBef>
                <a:spcPts val="95"/>
              </a:spcBef>
            </a:pPr>
            <a:r>
              <a:rPr dirty="0" baseline="-8771" sz="1425" spc="240">
                <a:latin typeface="宋体"/>
                <a:cs typeface="宋体"/>
              </a:rPr>
              <a:t>10</a:t>
            </a:r>
            <a:r>
              <a:rPr dirty="0" baseline="38888" sz="750" spc="240">
                <a:latin typeface="宋体"/>
                <a:cs typeface="宋体"/>
              </a:rPr>
              <a:t>9</a:t>
            </a:r>
            <a:r>
              <a:rPr dirty="0" baseline="38888" sz="750" spc="480">
                <a:latin typeface="宋体"/>
                <a:cs typeface="宋体"/>
              </a:rPr>
              <a:t> </a:t>
            </a:r>
            <a:r>
              <a:rPr dirty="0" baseline="2923" sz="1425" spc="-382">
                <a:latin typeface="宋体"/>
                <a:cs typeface="宋体"/>
              </a:rPr>
              <a:t>———</a:t>
            </a:r>
            <a:r>
              <a:rPr dirty="0" sz="950" spc="95">
                <a:latin typeface="宋体"/>
                <a:cs typeface="宋体"/>
              </a:rPr>
              <a:t>将试样含量由纳</a:t>
            </a:r>
            <a:r>
              <a:rPr dirty="0" sz="950" spc="75">
                <a:latin typeface="宋体"/>
                <a:cs typeface="宋体"/>
              </a:rPr>
              <a:t>克</a:t>
            </a:r>
            <a:r>
              <a:rPr dirty="0" baseline="2923" sz="1425" spc="97">
                <a:latin typeface="宋体"/>
                <a:cs typeface="宋体"/>
              </a:rPr>
              <a:t>(</a:t>
            </a:r>
            <a:r>
              <a:rPr dirty="0" baseline="-8771" sz="1425" spc="97">
                <a:latin typeface="宋体"/>
                <a:cs typeface="宋体"/>
              </a:rPr>
              <a:t>n</a:t>
            </a:r>
            <a:r>
              <a:rPr dirty="0" baseline="-11695" sz="1425" spc="97">
                <a:latin typeface="宋体"/>
                <a:cs typeface="宋体"/>
              </a:rPr>
              <a:t>g</a:t>
            </a:r>
            <a:r>
              <a:rPr dirty="0" baseline="2923" sz="1425" spc="97">
                <a:latin typeface="宋体"/>
                <a:cs typeface="宋体"/>
              </a:rPr>
              <a:t>)</a:t>
            </a:r>
            <a:r>
              <a:rPr dirty="0" sz="950" spc="95">
                <a:latin typeface="宋体"/>
                <a:cs typeface="宋体"/>
              </a:rPr>
              <a:t>折算成</a:t>
            </a:r>
            <a:r>
              <a:rPr dirty="0" sz="950" spc="75">
                <a:latin typeface="宋体"/>
                <a:cs typeface="宋体"/>
              </a:rPr>
              <a:t>克</a:t>
            </a:r>
            <a:r>
              <a:rPr dirty="0" baseline="2923" sz="1425" spc="82">
                <a:latin typeface="宋体"/>
                <a:cs typeface="宋体"/>
              </a:rPr>
              <a:t>(</a:t>
            </a:r>
            <a:r>
              <a:rPr dirty="0" baseline="-11695" sz="1425" spc="82">
                <a:latin typeface="宋体"/>
                <a:cs typeface="宋体"/>
              </a:rPr>
              <a:t>g</a:t>
            </a:r>
            <a:r>
              <a:rPr dirty="0" baseline="2923" sz="1425" spc="82">
                <a:latin typeface="宋体"/>
                <a:cs typeface="宋体"/>
              </a:rPr>
              <a:t>)</a:t>
            </a:r>
            <a:r>
              <a:rPr dirty="0" sz="950" spc="95">
                <a:latin typeface="宋体"/>
                <a:cs typeface="宋体"/>
              </a:rPr>
              <a:t>的系数</a:t>
            </a:r>
            <a:r>
              <a:rPr dirty="0" baseline="2923" sz="1425" spc="742">
                <a:latin typeface="宋体"/>
                <a:cs typeface="宋体"/>
              </a:rPr>
              <a:t>; </a:t>
            </a:r>
            <a:r>
              <a:rPr dirty="0" baseline="-8771" sz="1425" spc="742">
                <a:latin typeface="宋体"/>
                <a:cs typeface="宋体"/>
              </a:rPr>
              <a:t> </a:t>
            </a:r>
            <a:r>
              <a:rPr dirty="0" baseline="-8771" sz="1425" spc="292">
                <a:latin typeface="宋体"/>
                <a:cs typeface="宋体"/>
              </a:rPr>
              <a:t>100</a:t>
            </a:r>
            <a:r>
              <a:rPr dirty="0" baseline="-8771" sz="1425" spc="-254">
                <a:latin typeface="宋体"/>
                <a:cs typeface="宋体"/>
              </a:rPr>
              <a:t> </a:t>
            </a:r>
            <a:r>
              <a:rPr dirty="0" baseline="2923" sz="1425" spc="-382">
                <a:latin typeface="宋体"/>
                <a:cs typeface="宋体"/>
              </a:rPr>
              <a:t>———</a:t>
            </a:r>
            <a:r>
              <a:rPr dirty="0" sz="950" spc="95">
                <a:latin typeface="宋体"/>
                <a:cs typeface="宋体"/>
              </a:rPr>
              <a:t>换算系数</a:t>
            </a:r>
            <a:r>
              <a:rPr dirty="0" baseline="2923" sz="1425" spc="30">
                <a:latin typeface="宋体"/>
                <a:cs typeface="宋体"/>
              </a:rPr>
              <a:t>。</a:t>
            </a:r>
            <a:endParaRPr baseline="2923" sz="1425">
              <a:latin typeface="宋体"/>
              <a:cs typeface="宋体"/>
            </a:endParaRPr>
          </a:p>
          <a:p>
            <a:pPr marL="1687195">
              <a:lnSpc>
                <a:spcPct val="100000"/>
              </a:lnSpc>
              <a:spcBef>
                <a:spcPts val="1215"/>
              </a:spcBef>
            </a:pPr>
            <a:r>
              <a:rPr dirty="0" sz="950" spc="180">
                <a:latin typeface="宋体"/>
                <a:cs typeface="宋体"/>
              </a:rPr>
              <a:t>表</a:t>
            </a:r>
            <a:r>
              <a:rPr dirty="0" baseline="-8771" sz="1425" spc="502">
                <a:latin typeface="Arial Black"/>
                <a:cs typeface="Arial Black"/>
              </a:rPr>
              <a:t>2</a:t>
            </a:r>
            <a:r>
              <a:rPr dirty="0" baseline="-8771" sz="1425" spc="345">
                <a:latin typeface="Arial Black"/>
                <a:cs typeface="Arial Black"/>
              </a:rPr>
              <a:t> </a:t>
            </a:r>
            <a:r>
              <a:rPr dirty="0" baseline="-8771" sz="1425" spc="217">
                <a:latin typeface="Arial Black"/>
                <a:cs typeface="Arial Black"/>
              </a:rPr>
              <a:t>16</a:t>
            </a:r>
            <a:r>
              <a:rPr dirty="0" sz="950" spc="95">
                <a:latin typeface="宋体"/>
                <a:cs typeface="宋体"/>
              </a:rPr>
              <a:t>种氨基酸的名称和摩尔质</a:t>
            </a:r>
            <a:r>
              <a:rPr dirty="0" sz="950" spc="20">
                <a:latin typeface="宋体"/>
                <a:cs typeface="宋体"/>
              </a:rPr>
              <a:t>量</a:t>
            </a:r>
            <a:endParaRPr sz="950">
              <a:latin typeface="宋体"/>
              <a:cs typeface="宋体"/>
            </a:endParaRPr>
          </a:p>
        </p:txBody>
      </p:sp>
      <p:graphicFrame>
        <p:nvGraphicFramePr>
          <p:cNvPr id="44" name="object 44"/>
          <p:cNvGraphicFramePr>
            <a:graphicFrameLocks noGrp="1"/>
          </p:cNvGraphicFramePr>
          <p:nvPr/>
        </p:nvGraphicFramePr>
        <p:xfrm>
          <a:off x="847093" y="7035627"/>
          <a:ext cx="5871210" cy="2073275"/>
        </p:xfrm>
        <a:graphic>
          <a:graphicData uri="http://schemas.openxmlformats.org/drawingml/2006/table">
            <a:tbl>
              <a:tblPr firstRow="1" bandRow="1">
                <a:tableStyleId>{2D5ABB26-0587-4C30-8999-92F81FD0307C}</a:tableStyleId>
              </a:tblPr>
              <a:tblGrid>
                <a:gridCol w="1431925"/>
                <a:gridCol w="1433195"/>
                <a:gridCol w="1431925"/>
                <a:gridCol w="1558925"/>
              </a:tblGrid>
              <a:tr h="229209">
                <a:tc>
                  <a:txBody>
                    <a:bodyPr/>
                    <a:lstStyle/>
                    <a:p>
                      <a:pPr algn="ctr">
                        <a:lnSpc>
                          <a:spcPct val="100000"/>
                        </a:lnSpc>
                        <a:spcBef>
                          <a:spcPts val="370"/>
                        </a:spcBef>
                      </a:pPr>
                      <a:r>
                        <a:rPr dirty="0" sz="800" spc="95">
                          <a:latin typeface="宋体"/>
                          <a:cs typeface="宋体"/>
                        </a:rPr>
                        <a:t>氨基酸名</a:t>
                      </a:r>
                      <a:r>
                        <a:rPr dirty="0" sz="800" spc="20">
                          <a:latin typeface="宋体"/>
                          <a:cs typeface="宋体"/>
                        </a:rPr>
                        <a:t>称</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3975">
                        <a:lnSpc>
                          <a:spcPct val="100000"/>
                        </a:lnSpc>
                        <a:spcBef>
                          <a:spcPts val="370"/>
                        </a:spcBef>
                      </a:pPr>
                      <a:r>
                        <a:rPr dirty="0" sz="800" spc="95">
                          <a:latin typeface="宋体"/>
                          <a:cs typeface="宋体"/>
                        </a:rPr>
                        <a:t>摩尔质</a:t>
                      </a:r>
                      <a:r>
                        <a:rPr dirty="0" sz="800" spc="-130">
                          <a:latin typeface="宋体"/>
                          <a:cs typeface="宋体"/>
                        </a:rPr>
                        <a:t>量</a:t>
                      </a:r>
                      <a:r>
                        <a:rPr dirty="0" baseline="3472" sz="1200" spc="187">
                          <a:latin typeface="宋体"/>
                          <a:cs typeface="宋体"/>
                        </a:rPr>
                        <a:t>/(</a:t>
                      </a:r>
                      <a:r>
                        <a:rPr dirty="0" baseline="-10416" sz="1200" spc="187">
                          <a:latin typeface="宋体"/>
                          <a:cs typeface="宋体"/>
                        </a:rPr>
                        <a:t>g</a:t>
                      </a:r>
                      <a:r>
                        <a:rPr dirty="0" baseline="3472" sz="1200" spc="187">
                          <a:latin typeface="宋体"/>
                          <a:cs typeface="宋体"/>
                        </a:rPr>
                        <a:t>/</a:t>
                      </a:r>
                      <a:r>
                        <a:rPr dirty="0" baseline="-6944" sz="1200" spc="187">
                          <a:latin typeface="宋体"/>
                          <a:cs typeface="宋体"/>
                        </a:rPr>
                        <a:t>mol</a:t>
                      </a:r>
                      <a:r>
                        <a:rPr dirty="0" baseline="3472" sz="1200" spc="187">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a:lnSpc>
                          <a:spcPct val="100000"/>
                        </a:lnSpc>
                        <a:spcBef>
                          <a:spcPts val="370"/>
                        </a:spcBef>
                      </a:pPr>
                      <a:r>
                        <a:rPr dirty="0" sz="800" spc="95">
                          <a:latin typeface="宋体"/>
                          <a:cs typeface="宋体"/>
                        </a:rPr>
                        <a:t>氨基酸名</a:t>
                      </a:r>
                      <a:r>
                        <a:rPr dirty="0" sz="800" spc="20">
                          <a:latin typeface="宋体"/>
                          <a:cs typeface="宋体"/>
                        </a:rPr>
                        <a:t>称</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3975">
                        <a:lnSpc>
                          <a:spcPct val="100000"/>
                        </a:lnSpc>
                        <a:spcBef>
                          <a:spcPts val="370"/>
                        </a:spcBef>
                      </a:pPr>
                      <a:r>
                        <a:rPr dirty="0" sz="800" spc="95">
                          <a:latin typeface="宋体"/>
                          <a:cs typeface="宋体"/>
                        </a:rPr>
                        <a:t>摩尔质</a:t>
                      </a:r>
                      <a:r>
                        <a:rPr dirty="0" sz="800" spc="-130">
                          <a:latin typeface="宋体"/>
                          <a:cs typeface="宋体"/>
                        </a:rPr>
                        <a:t>量</a:t>
                      </a:r>
                      <a:r>
                        <a:rPr dirty="0" baseline="3472" sz="1200" spc="187">
                          <a:latin typeface="宋体"/>
                          <a:cs typeface="宋体"/>
                        </a:rPr>
                        <a:t>/(</a:t>
                      </a:r>
                      <a:r>
                        <a:rPr dirty="0" baseline="-10416" sz="1200" spc="187">
                          <a:latin typeface="宋体"/>
                          <a:cs typeface="宋体"/>
                        </a:rPr>
                        <a:t>g</a:t>
                      </a:r>
                      <a:r>
                        <a:rPr dirty="0" baseline="3472" sz="1200" spc="187">
                          <a:latin typeface="宋体"/>
                          <a:cs typeface="宋体"/>
                        </a:rPr>
                        <a:t>/</a:t>
                      </a:r>
                      <a:r>
                        <a:rPr dirty="0" baseline="-6944" sz="1200" spc="187">
                          <a:latin typeface="宋体"/>
                          <a:cs typeface="宋体"/>
                        </a:rPr>
                        <a:t>mol</a:t>
                      </a:r>
                      <a:r>
                        <a:rPr dirty="0" baseline="3472" sz="1200" spc="187">
                          <a:latin typeface="宋体"/>
                          <a:cs typeface="宋体"/>
                        </a:rPr>
                        <a:t>)</a:t>
                      </a:r>
                      <a:endParaRPr baseline="3472" sz="1200">
                        <a:latin typeface="宋体"/>
                        <a:cs typeface="宋体"/>
                      </a:endParaRPr>
                    </a:p>
                  </a:txBody>
                  <a:tcPr marL="0" marR="0" marB="0" marT="4699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天门冬氨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133.1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蛋氨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149.2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苏氨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119.1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异亮氨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131.2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丝氨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105.1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131.2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谷氨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147.1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酪氨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181.2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脯氨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115.1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苯丙氨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165.2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甘氨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90">
                          <a:latin typeface="宋体"/>
                          <a:cs typeface="宋体"/>
                        </a:rPr>
                        <a:t>75.1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组氨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155.2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丙氨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90">
                          <a:latin typeface="宋体"/>
                          <a:cs typeface="宋体"/>
                        </a:rPr>
                        <a:t>89.1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赖氨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80">
                          <a:latin typeface="宋体"/>
                          <a:cs typeface="宋体"/>
                        </a:rPr>
                        <a:t>146.2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80">
                          <a:latin typeface="宋体"/>
                          <a:cs typeface="宋体"/>
                        </a:rPr>
                        <a:t>117.2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370"/>
                        </a:spcBef>
                      </a:pPr>
                      <a:r>
                        <a:rPr dirty="0" sz="800" spc="95">
                          <a:latin typeface="宋体"/>
                          <a:cs typeface="宋体"/>
                        </a:rPr>
                        <a:t>精氨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80">
                          <a:latin typeface="宋体"/>
                          <a:cs typeface="宋体"/>
                        </a:rPr>
                        <a:t>174.2</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tr>
            </a:tbl>
          </a:graphicData>
        </a:graphic>
      </p:graphicFrame>
      <p:sp>
        <p:nvSpPr>
          <p:cNvPr id="45" name="object 45"/>
          <p:cNvSpPr txBox="1"/>
          <p:nvPr/>
        </p:nvSpPr>
        <p:spPr>
          <a:xfrm>
            <a:off x="831472" y="9204175"/>
            <a:ext cx="5922645" cy="424815"/>
          </a:xfrm>
          <a:prstGeom prst="rect">
            <a:avLst/>
          </a:prstGeom>
        </p:spPr>
        <p:txBody>
          <a:bodyPr wrap="square" lIns="0" tIns="12065" rIns="0" bIns="0" rtlCol="0" vert="horz">
            <a:spAutoFit/>
          </a:bodyPr>
          <a:lstStyle/>
          <a:p>
            <a:pPr marL="25400" marR="43180" indent="266065">
              <a:lnSpc>
                <a:spcPct val="137900"/>
              </a:lnSpc>
              <a:spcBef>
                <a:spcPts val="95"/>
              </a:spcBef>
            </a:pPr>
            <a:r>
              <a:rPr dirty="0" sz="950" spc="95">
                <a:latin typeface="宋体"/>
                <a:cs typeface="宋体"/>
              </a:rPr>
              <a:t>试样氨基酸含量在</a:t>
            </a:r>
            <a:r>
              <a:rPr dirty="0" baseline="-8771" sz="1425" spc="225">
                <a:latin typeface="宋体"/>
                <a:cs typeface="宋体"/>
              </a:rPr>
              <a:t>1.00</a:t>
            </a:r>
            <a:r>
              <a:rPr dirty="0" baseline="-11695" sz="1425" spc="225">
                <a:latin typeface="宋体"/>
                <a:cs typeface="宋体"/>
              </a:rPr>
              <a:t>g</a:t>
            </a:r>
            <a:r>
              <a:rPr dirty="0" baseline="2923" sz="1425" spc="225">
                <a:latin typeface="宋体"/>
                <a:cs typeface="宋体"/>
              </a:rPr>
              <a:t>/</a:t>
            </a:r>
            <a:r>
              <a:rPr dirty="0" baseline="-8771" sz="1425" spc="225">
                <a:latin typeface="宋体"/>
                <a:cs typeface="宋体"/>
              </a:rPr>
              <a:t>100</a:t>
            </a:r>
            <a:r>
              <a:rPr dirty="0" baseline="-11695" sz="1425" spc="225">
                <a:latin typeface="宋体"/>
                <a:cs typeface="宋体"/>
              </a:rPr>
              <a:t>g</a:t>
            </a:r>
            <a:r>
              <a:rPr dirty="0" sz="950" spc="95">
                <a:latin typeface="宋体"/>
                <a:cs typeface="宋体"/>
              </a:rPr>
              <a:t>以下</a:t>
            </a:r>
            <a:r>
              <a:rPr dirty="0" baseline="2923" sz="1425" spc="67">
                <a:latin typeface="宋体"/>
                <a:cs typeface="宋体"/>
              </a:rPr>
              <a:t>,</a:t>
            </a:r>
            <a:r>
              <a:rPr dirty="0" sz="950" spc="95">
                <a:latin typeface="宋体"/>
                <a:cs typeface="宋体"/>
              </a:rPr>
              <a:t>保留</a:t>
            </a:r>
            <a:r>
              <a:rPr dirty="0" baseline="-8771" sz="1425" spc="869">
                <a:latin typeface="宋体"/>
                <a:cs typeface="宋体"/>
              </a:rPr>
              <a:t>2</a:t>
            </a:r>
            <a:r>
              <a:rPr dirty="0" sz="950" spc="114">
                <a:latin typeface="宋体"/>
                <a:cs typeface="宋体"/>
              </a:rPr>
              <a:t>位有效</a:t>
            </a:r>
            <a:r>
              <a:rPr dirty="0" sz="950" spc="125">
                <a:latin typeface="宋体"/>
                <a:cs typeface="宋体"/>
              </a:rPr>
              <a:t>数</a:t>
            </a:r>
            <a:r>
              <a:rPr dirty="0" sz="950" spc="95">
                <a:latin typeface="宋体"/>
                <a:cs typeface="宋体"/>
              </a:rPr>
              <a:t>字</a:t>
            </a:r>
            <a:r>
              <a:rPr dirty="0" baseline="2923" sz="1425" spc="112">
                <a:latin typeface="宋体"/>
                <a:cs typeface="宋体"/>
              </a:rPr>
              <a:t>;</a:t>
            </a:r>
            <a:r>
              <a:rPr dirty="0" sz="950" spc="125">
                <a:latin typeface="宋体"/>
                <a:cs typeface="宋体"/>
              </a:rPr>
              <a:t>含量在</a:t>
            </a:r>
            <a:r>
              <a:rPr dirty="0" baseline="-8771" sz="1425" spc="240">
                <a:latin typeface="宋体"/>
                <a:cs typeface="宋体"/>
              </a:rPr>
              <a:t>1.00</a:t>
            </a:r>
            <a:r>
              <a:rPr dirty="0" baseline="-11695" sz="1425" spc="240">
                <a:latin typeface="宋体"/>
                <a:cs typeface="宋体"/>
              </a:rPr>
              <a:t>g</a:t>
            </a:r>
            <a:r>
              <a:rPr dirty="0" baseline="2923" sz="1425" spc="240">
                <a:latin typeface="宋体"/>
                <a:cs typeface="宋体"/>
              </a:rPr>
              <a:t>/</a:t>
            </a:r>
            <a:r>
              <a:rPr dirty="0" baseline="-8771" sz="1425" spc="240">
                <a:latin typeface="宋体"/>
                <a:cs typeface="宋体"/>
              </a:rPr>
              <a:t>100</a:t>
            </a:r>
            <a:r>
              <a:rPr dirty="0" baseline="-11695" sz="1425" spc="240">
                <a:latin typeface="宋体"/>
                <a:cs typeface="宋体"/>
              </a:rPr>
              <a:t>g</a:t>
            </a:r>
            <a:r>
              <a:rPr dirty="0" sz="950" spc="125">
                <a:latin typeface="宋体"/>
                <a:cs typeface="宋体"/>
              </a:rPr>
              <a:t>以</a:t>
            </a:r>
            <a:r>
              <a:rPr dirty="0" sz="950" spc="95">
                <a:latin typeface="宋体"/>
                <a:cs typeface="宋体"/>
              </a:rPr>
              <a:t>上</a:t>
            </a:r>
            <a:r>
              <a:rPr dirty="0" baseline="2923" sz="1425" spc="112">
                <a:latin typeface="宋体"/>
                <a:cs typeface="宋体"/>
              </a:rPr>
              <a:t>,</a:t>
            </a:r>
            <a:r>
              <a:rPr dirty="0" sz="950" spc="125">
                <a:latin typeface="宋体"/>
                <a:cs typeface="宋体"/>
              </a:rPr>
              <a:t>保留</a:t>
            </a:r>
            <a:r>
              <a:rPr dirty="0" baseline="-8771" sz="1425" spc="742">
                <a:latin typeface="宋体"/>
                <a:cs typeface="宋体"/>
              </a:rPr>
              <a:t>3</a:t>
            </a:r>
            <a:r>
              <a:rPr dirty="0" baseline="-8771" sz="1425" spc="-577">
                <a:latin typeface="宋体"/>
                <a:cs typeface="宋体"/>
              </a:rPr>
              <a:t> </a:t>
            </a:r>
            <a:r>
              <a:rPr dirty="0" sz="950" spc="125">
                <a:latin typeface="宋体"/>
                <a:cs typeface="宋体"/>
              </a:rPr>
              <a:t>位</a:t>
            </a:r>
            <a:r>
              <a:rPr dirty="0" sz="950" spc="20">
                <a:latin typeface="宋体"/>
                <a:cs typeface="宋体"/>
              </a:rPr>
              <a:t>有 </a:t>
            </a:r>
            <a:r>
              <a:rPr dirty="0" sz="950" spc="95">
                <a:latin typeface="宋体"/>
                <a:cs typeface="宋体"/>
              </a:rPr>
              <a:t>效数字</a:t>
            </a:r>
            <a:r>
              <a:rPr dirty="0" baseline="2923" sz="1425" spc="30">
                <a:latin typeface="宋体"/>
                <a:cs typeface="宋体"/>
              </a:rPr>
              <a:t>。</a:t>
            </a:r>
            <a:endParaRPr baseline="2923" sz="1425">
              <a:latin typeface="宋体"/>
              <a:cs typeface="宋体"/>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object 11"/>
          <p:cNvSpPr txBox="1">
            <a:spLocks noGrp="1"/>
          </p:cNvSpPr>
          <p:nvPr>
            <p:ph type="sldNum" idx="7" sz="quarter"/>
          </p:nvPr>
        </p:nvSpPr>
        <p:spPr>
          <a:prstGeom prst="rect"/>
        </p:spPr>
        <p:txBody>
          <a:bodyPr wrap="square" lIns="0" tIns="50800" rIns="0" bIns="0" rtlCol="0" vert="horz">
            <a:spAutoFit/>
          </a:bodyPr>
          <a:lstStyle/>
          <a:p>
            <a:pPr marL="38100">
              <a:lnSpc>
                <a:spcPct val="100000"/>
              </a:lnSpc>
              <a:spcBef>
                <a:spcPts val="400"/>
              </a:spcBef>
            </a:pPr>
            <a:r>
              <a:rPr dirty="0" spc="420"/>
              <a:t>5</a:t>
            </a:r>
          </a:p>
        </p:txBody>
      </p:sp>
      <p:sp>
        <p:nvSpPr>
          <p:cNvPr id="2" name="object 2"/>
          <p:cNvSpPr txBox="1"/>
          <p:nvPr/>
        </p:nvSpPr>
        <p:spPr>
          <a:xfrm>
            <a:off x="5511549" y="776139"/>
            <a:ext cx="1263015" cy="173355"/>
          </a:xfrm>
          <a:prstGeom prst="rect">
            <a:avLst/>
          </a:prstGeom>
        </p:spPr>
        <p:txBody>
          <a:bodyPr wrap="square" lIns="0" tIns="15240" rIns="0" bIns="0" rtlCol="0" vert="horz">
            <a:spAutoFit/>
          </a:bodyPr>
          <a:lstStyle/>
          <a:p>
            <a:pPr marL="38100">
              <a:lnSpc>
                <a:spcPct val="100000"/>
              </a:lnSpc>
              <a:spcBef>
                <a:spcPts val="120"/>
              </a:spcBef>
            </a:pPr>
            <a:r>
              <a:rPr dirty="0" sz="950" spc="140">
                <a:latin typeface="Arial"/>
                <a:cs typeface="Arial"/>
              </a:rPr>
              <a:t>GB</a:t>
            </a:r>
            <a:r>
              <a:rPr dirty="0" sz="950" spc="-17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p:txBody>
      </p:sp>
      <p:sp>
        <p:nvSpPr>
          <p:cNvPr id="3" name="object 3"/>
          <p:cNvSpPr txBox="1"/>
          <p:nvPr/>
        </p:nvSpPr>
        <p:spPr>
          <a:xfrm>
            <a:off x="810898" y="1288800"/>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7</a:t>
            </a:r>
            <a:endParaRPr sz="950">
              <a:latin typeface="Arial Black"/>
              <a:cs typeface="Arial Black"/>
            </a:endParaRPr>
          </a:p>
        </p:txBody>
      </p:sp>
      <p:sp>
        <p:nvSpPr>
          <p:cNvPr id="4" name="object 4"/>
          <p:cNvSpPr txBox="1"/>
          <p:nvPr/>
        </p:nvSpPr>
        <p:spPr>
          <a:xfrm>
            <a:off x="1043816" y="1272786"/>
            <a:ext cx="41529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精密</a:t>
            </a:r>
            <a:r>
              <a:rPr dirty="0" sz="950" spc="20">
                <a:latin typeface="宋体"/>
                <a:cs typeface="宋体"/>
              </a:rPr>
              <a:t>度</a:t>
            </a:r>
            <a:endParaRPr sz="950">
              <a:latin typeface="宋体"/>
              <a:cs typeface="宋体"/>
            </a:endParaRPr>
          </a:p>
        </p:txBody>
      </p:sp>
      <p:sp>
        <p:nvSpPr>
          <p:cNvPr id="5" name="object 5"/>
          <p:cNvSpPr txBox="1"/>
          <p:nvPr/>
        </p:nvSpPr>
        <p:spPr>
          <a:xfrm>
            <a:off x="810898" y="2087364"/>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Black"/>
                <a:cs typeface="Arial Black"/>
              </a:rPr>
              <a:t>8</a:t>
            </a:r>
            <a:endParaRPr sz="950">
              <a:latin typeface="Arial Black"/>
              <a:cs typeface="Arial Black"/>
            </a:endParaRPr>
          </a:p>
        </p:txBody>
      </p:sp>
      <p:sp>
        <p:nvSpPr>
          <p:cNvPr id="6" name="object 6"/>
          <p:cNvSpPr txBox="1"/>
          <p:nvPr/>
        </p:nvSpPr>
        <p:spPr>
          <a:xfrm>
            <a:off x="1018416" y="1672062"/>
            <a:ext cx="4958080" cy="572770"/>
          </a:xfrm>
          <a:prstGeom prst="rect">
            <a:avLst/>
          </a:prstGeom>
        </p:spPr>
        <p:txBody>
          <a:bodyPr wrap="square" lIns="0" tIns="15240" rIns="0" bIns="0" rtlCol="0" vert="horz">
            <a:spAutoFit/>
          </a:bodyPr>
          <a:lstStyle/>
          <a:p>
            <a:pPr marL="104139">
              <a:lnSpc>
                <a:spcPct val="100000"/>
              </a:lnSpc>
              <a:spcBef>
                <a:spcPts val="120"/>
              </a:spcBef>
            </a:pPr>
            <a:r>
              <a:rPr dirty="0" sz="950" spc="95">
                <a:latin typeface="宋体"/>
                <a:cs typeface="宋体"/>
              </a:rPr>
              <a:t>在重复性条件下获得的两次独立测定结果的绝对差值不得超过算术平均值的</a:t>
            </a:r>
            <a:r>
              <a:rPr dirty="0" baseline="-8771" sz="1425" spc="457">
                <a:latin typeface="宋体"/>
                <a:cs typeface="宋体"/>
              </a:rPr>
              <a:t>12%</a:t>
            </a:r>
            <a:r>
              <a:rPr dirty="0" baseline="2923" sz="1425" spc="30">
                <a:latin typeface="宋体"/>
                <a:cs typeface="宋体"/>
              </a:rPr>
              <a:t>。</a:t>
            </a:r>
            <a:endParaRPr baseline="2923" sz="1425">
              <a:latin typeface="宋体"/>
              <a:cs typeface="宋体"/>
            </a:endParaRPr>
          </a:p>
          <a:p>
            <a:pPr marL="38100">
              <a:lnSpc>
                <a:spcPct val="100000"/>
              </a:lnSpc>
              <a:spcBef>
                <a:spcPts val="2005"/>
              </a:spcBef>
            </a:pPr>
            <a:r>
              <a:rPr dirty="0" sz="950" spc="95">
                <a:latin typeface="宋体"/>
                <a:cs typeface="宋体"/>
              </a:rPr>
              <a:t>其</a:t>
            </a:r>
            <a:r>
              <a:rPr dirty="0" sz="950" spc="20">
                <a:latin typeface="宋体"/>
                <a:cs typeface="宋体"/>
              </a:rPr>
              <a:t>他</a:t>
            </a:r>
            <a:endParaRPr sz="950">
              <a:latin typeface="宋体"/>
              <a:cs typeface="宋体"/>
            </a:endParaRPr>
          </a:p>
        </p:txBody>
      </p:sp>
      <p:sp>
        <p:nvSpPr>
          <p:cNvPr id="7" name="object 7"/>
          <p:cNvSpPr txBox="1"/>
          <p:nvPr/>
        </p:nvSpPr>
        <p:spPr>
          <a:xfrm>
            <a:off x="793372" y="2418869"/>
            <a:ext cx="5973445" cy="724535"/>
          </a:xfrm>
          <a:prstGeom prst="rect">
            <a:avLst/>
          </a:prstGeom>
        </p:spPr>
        <p:txBody>
          <a:bodyPr wrap="square" lIns="0" tIns="12065" rIns="0" bIns="0" rtlCol="0" vert="horz">
            <a:spAutoFit/>
          </a:bodyPr>
          <a:lstStyle/>
          <a:p>
            <a:pPr marL="63500" marR="55880" indent="266065">
              <a:lnSpc>
                <a:spcPct val="137900"/>
              </a:lnSpc>
              <a:spcBef>
                <a:spcPts val="95"/>
              </a:spcBef>
            </a:pPr>
            <a:r>
              <a:rPr dirty="0" sz="950" spc="85">
                <a:latin typeface="宋体"/>
                <a:cs typeface="宋体"/>
              </a:rPr>
              <a:t>当</a:t>
            </a:r>
            <a:r>
              <a:rPr dirty="0" sz="950" spc="95">
                <a:latin typeface="宋体"/>
                <a:cs typeface="宋体"/>
              </a:rPr>
              <a:t>试样为固体或半固体时</a:t>
            </a:r>
            <a:r>
              <a:rPr dirty="0" baseline="2923" sz="1425" spc="67">
                <a:latin typeface="宋体"/>
                <a:cs typeface="宋体"/>
              </a:rPr>
              <a:t>,</a:t>
            </a:r>
            <a:r>
              <a:rPr dirty="0" sz="950" spc="95">
                <a:latin typeface="宋体"/>
                <a:cs typeface="宋体"/>
              </a:rPr>
              <a:t>最大试样量为</a:t>
            </a:r>
            <a:r>
              <a:rPr dirty="0" baseline="-8771" sz="1425" spc="382">
                <a:latin typeface="宋体"/>
                <a:cs typeface="宋体"/>
              </a:rPr>
              <a:t>2</a:t>
            </a:r>
            <a:r>
              <a:rPr dirty="0" baseline="-11695" sz="1425" spc="382">
                <a:latin typeface="宋体"/>
                <a:cs typeface="宋体"/>
              </a:rPr>
              <a:t>g</a:t>
            </a:r>
            <a:r>
              <a:rPr dirty="0" baseline="2923" sz="1425" spc="382">
                <a:latin typeface="宋体"/>
                <a:cs typeface="宋体"/>
              </a:rPr>
              <a:t>,</a:t>
            </a:r>
            <a:r>
              <a:rPr dirty="0" sz="950" spc="95">
                <a:latin typeface="宋体"/>
                <a:cs typeface="宋体"/>
              </a:rPr>
              <a:t>干燥后</a:t>
            </a:r>
            <a:r>
              <a:rPr dirty="0" sz="950" spc="114">
                <a:latin typeface="宋体"/>
                <a:cs typeface="宋体"/>
              </a:rPr>
              <a:t>溶解体积</a:t>
            </a:r>
            <a:r>
              <a:rPr dirty="0" sz="950" spc="125">
                <a:latin typeface="宋体"/>
                <a:cs typeface="宋体"/>
              </a:rPr>
              <a:t>为</a:t>
            </a:r>
            <a:r>
              <a:rPr dirty="0" baseline="-8771" sz="1425" spc="742">
                <a:latin typeface="宋体"/>
                <a:cs typeface="宋体"/>
              </a:rPr>
              <a:t>1</a:t>
            </a:r>
            <a:r>
              <a:rPr dirty="0" baseline="-8771" sz="1425" spc="-569">
                <a:latin typeface="宋体"/>
                <a:cs typeface="宋体"/>
              </a:rPr>
              <a:t> </a:t>
            </a:r>
            <a:r>
              <a:rPr dirty="0" baseline="-8771" sz="1425" spc="359">
                <a:latin typeface="宋体"/>
                <a:cs typeface="宋体"/>
              </a:rPr>
              <a:t>mL</a:t>
            </a:r>
            <a:r>
              <a:rPr dirty="0" baseline="2923" sz="1425" spc="359">
                <a:latin typeface="宋体"/>
                <a:cs typeface="宋体"/>
              </a:rPr>
              <a:t>,</a:t>
            </a:r>
            <a:r>
              <a:rPr dirty="0" sz="950" spc="114">
                <a:latin typeface="宋体"/>
                <a:cs typeface="宋体"/>
              </a:rPr>
              <a:t>各氨基酸的检出限和定</a:t>
            </a:r>
            <a:r>
              <a:rPr dirty="0" sz="950" spc="20">
                <a:latin typeface="宋体"/>
                <a:cs typeface="宋体"/>
              </a:rPr>
              <a:t>量 </a:t>
            </a:r>
            <a:r>
              <a:rPr dirty="0" sz="950" spc="95">
                <a:latin typeface="宋体"/>
                <a:cs typeface="宋体"/>
              </a:rPr>
              <a:t>限见表</a:t>
            </a:r>
            <a:r>
              <a:rPr dirty="0" baseline="-8771" sz="1425" spc="465">
                <a:latin typeface="宋体"/>
                <a:cs typeface="宋体"/>
              </a:rPr>
              <a:t>3</a:t>
            </a:r>
            <a:r>
              <a:rPr dirty="0" baseline="2923" sz="1425" spc="30">
                <a:latin typeface="宋体"/>
                <a:cs typeface="宋体"/>
              </a:rPr>
              <a:t>。</a:t>
            </a:r>
            <a:endParaRPr baseline="2923" sz="1425">
              <a:latin typeface="宋体"/>
              <a:cs typeface="宋体"/>
            </a:endParaRPr>
          </a:p>
          <a:p>
            <a:pPr algn="ctr">
              <a:lnSpc>
                <a:spcPct val="100000"/>
              </a:lnSpc>
              <a:spcBef>
                <a:spcPts val="1215"/>
              </a:spcBef>
            </a:pPr>
            <a:r>
              <a:rPr dirty="0" sz="950" spc="180">
                <a:latin typeface="宋体"/>
                <a:cs typeface="宋体"/>
              </a:rPr>
              <a:t>表</a:t>
            </a:r>
            <a:r>
              <a:rPr dirty="0" baseline="-8771" sz="1425" spc="502">
                <a:latin typeface="Arial Black"/>
                <a:cs typeface="Arial Black"/>
              </a:rPr>
              <a:t>3</a:t>
            </a:r>
            <a:r>
              <a:rPr dirty="0" baseline="-8771" sz="1425" spc="802">
                <a:latin typeface="Arial Black"/>
                <a:cs typeface="Arial Black"/>
              </a:rPr>
              <a:t> </a:t>
            </a:r>
            <a:r>
              <a:rPr dirty="0" sz="950" spc="95">
                <a:latin typeface="宋体"/>
                <a:cs typeface="宋体"/>
              </a:rPr>
              <a:t>固体样品中各氨基酸的检出限和定量</a:t>
            </a:r>
            <a:r>
              <a:rPr dirty="0" sz="950" spc="20">
                <a:latin typeface="宋体"/>
                <a:cs typeface="宋体"/>
              </a:rPr>
              <a:t>限</a:t>
            </a:r>
            <a:endParaRPr sz="950">
              <a:latin typeface="宋体"/>
              <a:cs typeface="宋体"/>
            </a:endParaRPr>
          </a:p>
        </p:txBody>
      </p:sp>
      <p:graphicFrame>
        <p:nvGraphicFramePr>
          <p:cNvPr id="8" name="object 8"/>
          <p:cNvGraphicFramePr>
            <a:graphicFrameLocks noGrp="1"/>
          </p:cNvGraphicFramePr>
          <p:nvPr/>
        </p:nvGraphicFramePr>
        <p:xfrm>
          <a:off x="847093" y="3292988"/>
          <a:ext cx="5871210" cy="2073275"/>
        </p:xfrm>
        <a:graphic>
          <a:graphicData uri="http://schemas.openxmlformats.org/drawingml/2006/table">
            <a:tbl>
              <a:tblPr firstRow="1" bandRow="1">
                <a:tableStyleId>{2D5ABB26-0587-4C30-8999-92F81FD0307C}</a:tableStyleId>
              </a:tblPr>
              <a:tblGrid>
                <a:gridCol w="973455"/>
                <a:gridCol w="974725"/>
                <a:gridCol w="973455"/>
                <a:gridCol w="974725"/>
                <a:gridCol w="973455"/>
                <a:gridCol w="985520"/>
              </a:tblGrid>
              <a:tr h="229222">
                <a:tc>
                  <a:txBody>
                    <a:bodyPr/>
                    <a:lstStyle/>
                    <a:p>
                      <a:pPr algn="ctr">
                        <a:lnSpc>
                          <a:spcPct val="100000"/>
                        </a:lnSpc>
                        <a:spcBef>
                          <a:spcPts val="370"/>
                        </a:spcBef>
                      </a:pPr>
                      <a:r>
                        <a:rPr dirty="0" sz="800" spc="95">
                          <a:latin typeface="宋体"/>
                          <a:cs typeface="宋体"/>
                        </a:rPr>
                        <a:t>氨基酸名</a:t>
                      </a:r>
                      <a:r>
                        <a:rPr dirty="0" sz="800" spc="20">
                          <a:latin typeface="宋体"/>
                          <a:cs typeface="宋体"/>
                        </a:rPr>
                        <a:t>称</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3975">
                        <a:lnSpc>
                          <a:spcPct val="100000"/>
                        </a:lnSpc>
                        <a:spcBef>
                          <a:spcPts val="370"/>
                        </a:spcBef>
                      </a:pPr>
                      <a:r>
                        <a:rPr dirty="0" sz="800" spc="95">
                          <a:latin typeface="宋体"/>
                          <a:cs typeface="宋体"/>
                        </a:rPr>
                        <a:t>检出</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5244">
                        <a:lnSpc>
                          <a:spcPct val="100000"/>
                        </a:lnSpc>
                        <a:spcBef>
                          <a:spcPts val="370"/>
                        </a:spcBef>
                      </a:pPr>
                      <a:r>
                        <a:rPr dirty="0" sz="800" spc="95">
                          <a:latin typeface="宋体"/>
                          <a:cs typeface="宋体"/>
                        </a:rPr>
                        <a:t>定量</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a:lnSpc>
                          <a:spcPct val="100000"/>
                        </a:lnSpc>
                        <a:spcBef>
                          <a:spcPts val="370"/>
                        </a:spcBef>
                      </a:pPr>
                      <a:r>
                        <a:rPr dirty="0" sz="800" spc="95">
                          <a:latin typeface="宋体"/>
                          <a:cs typeface="宋体"/>
                        </a:rPr>
                        <a:t>氨基酸名</a:t>
                      </a:r>
                      <a:r>
                        <a:rPr dirty="0" sz="800" spc="20">
                          <a:latin typeface="宋体"/>
                          <a:cs typeface="宋体"/>
                        </a:rPr>
                        <a:t>称</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5244">
                        <a:lnSpc>
                          <a:spcPct val="100000"/>
                        </a:lnSpc>
                        <a:spcBef>
                          <a:spcPts val="370"/>
                        </a:spcBef>
                      </a:pPr>
                      <a:r>
                        <a:rPr dirty="0" sz="800" spc="95">
                          <a:latin typeface="宋体"/>
                          <a:cs typeface="宋体"/>
                        </a:rPr>
                        <a:t>检出</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5244">
                        <a:lnSpc>
                          <a:spcPct val="100000"/>
                        </a:lnSpc>
                        <a:spcBef>
                          <a:spcPts val="370"/>
                        </a:spcBef>
                      </a:pPr>
                      <a:r>
                        <a:rPr dirty="0" sz="800" spc="95">
                          <a:latin typeface="宋体"/>
                          <a:cs typeface="宋体"/>
                        </a:rPr>
                        <a:t>定量</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天门冬氨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0.00013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0.00036</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异亮氨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0.00043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0.0013</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苏氨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0.00014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0.00048</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0.0011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0.0036</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丝氨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0.00018</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0.00060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酪氨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0.0028</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0.0095</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谷氨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0.00024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0.00070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苯丙氨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0.0025</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0.0083</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甘氨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0.00025</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0.00084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赖氨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0.00013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0.00044</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丙氨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25">
                          <a:latin typeface="宋体"/>
                          <a:cs typeface="宋体"/>
                        </a:rPr>
                        <a:t>0.0029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0.0097</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组氨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0.00059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0.0020</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0.00012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0.00032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精氨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0.0020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0.0065</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蛋氨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marL="635">
                        <a:lnSpc>
                          <a:spcPct val="100000"/>
                        </a:lnSpc>
                        <a:spcBef>
                          <a:spcPts val="475"/>
                        </a:spcBef>
                      </a:pPr>
                      <a:r>
                        <a:rPr dirty="0" sz="800" spc="125">
                          <a:latin typeface="宋体"/>
                          <a:cs typeface="宋体"/>
                        </a:rPr>
                        <a:t>0.0023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125">
                          <a:latin typeface="宋体"/>
                          <a:cs typeface="宋体"/>
                        </a:rPr>
                        <a:t>0.0075</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370"/>
                        </a:spcBef>
                      </a:pPr>
                      <a:r>
                        <a:rPr dirty="0" sz="800" spc="95">
                          <a:latin typeface="宋体"/>
                          <a:cs typeface="宋体"/>
                        </a:rPr>
                        <a:t>脯氨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125">
                          <a:latin typeface="宋体"/>
                          <a:cs typeface="宋体"/>
                        </a:rPr>
                        <a:t>0.0026</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125">
                          <a:latin typeface="宋体"/>
                          <a:cs typeface="宋体"/>
                        </a:rPr>
                        <a:t>0.0087</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tr>
            </a:tbl>
          </a:graphicData>
        </a:graphic>
      </p:graphicFrame>
      <p:sp>
        <p:nvSpPr>
          <p:cNvPr id="9" name="object 9"/>
          <p:cNvSpPr txBox="1"/>
          <p:nvPr/>
        </p:nvSpPr>
        <p:spPr>
          <a:xfrm>
            <a:off x="1084964" y="5513278"/>
            <a:ext cx="5711825" cy="473075"/>
          </a:xfrm>
          <a:prstGeom prst="rect">
            <a:avLst/>
          </a:prstGeom>
        </p:spPr>
        <p:txBody>
          <a:bodyPr wrap="square" lIns="0" tIns="15240" rIns="0" bIns="0" rtlCol="0" vert="horz">
            <a:spAutoFit/>
          </a:bodyPr>
          <a:lstStyle/>
          <a:p>
            <a:pPr marL="38100">
              <a:lnSpc>
                <a:spcPct val="100000"/>
              </a:lnSpc>
              <a:spcBef>
                <a:spcPts val="120"/>
              </a:spcBef>
            </a:pPr>
            <a:r>
              <a:rPr dirty="0" sz="950" spc="95">
                <a:latin typeface="宋体"/>
                <a:cs typeface="宋体"/>
              </a:rPr>
              <a:t>当试样为液体时</a:t>
            </a:r>
            <a:r>
              <a:rPr dirty="0" baseline="2923" sz="1425" spc="67">
                <a:latin typeface="宋体"/>
                <a:cs typeface="宋体"/>
              </a:rPr>
              <a:t>,</a:t>
            </a:r>
            <a:r>
              <a:rPr dirty="0" sz="950" spc="95">
                <a:latin typeface="宋体"/>
                <a:cs typeface="宋体"/>
              </a:rPr>
              <a:t>最大试样量为</a:t>
            </a:r>
            <a:r>
              <a:rPr dirty="0" baseline="-8771" sz="1425" spc="382">
                <a:latin typeface="宋体"/>
                <a:cs typeface="宋体"/>
              </a:rPr>
              <a:t>5</a:t>
            </a:r>
            <a:r>
              <a:rPr dirty="0" baseline="-11695" sz="1425" spc="382">
                <a:latin typeface="宋体"/>
                <a:cs typeface="宋体"/>
              </a:rPr>
              <a:t>g</a:t>
            </a:r>
            <a:r>
              <a:rPr dirty="0" baseline="2923" sz="1425" spc="382">
                <a:latin typeface="宋体"/>
                <a:cs typeface="宋体"/>
              </a:rPr>
              <a:t>,</a:t>
            </a:r>
            <a:r>
              <a:rPr dirty="0" sz="950" spc="95">
                <a:latin typeface="宋体"/>
                <a:cs typeface="宋体"/>
              </a:rPr>
              <a:t>干燥后溶解体积为</a:t>
            </a:r>
            <a:r>
              <a:rPr dirty="0" baseline="-8771" sz="1425" spc="742">
                <a:latin typeface="宋体"/>
                <a:cs typeface="宋体"/>
              </a:rPr>
              <a:t>1</a:t>
            </a:r>
            <a:r>
              <a:rPr dirty="0" baseline="-8771" sz="1425" spc="-577">
                <a:latin typeface="宋体"/>
                <a:cs typeface="宋体"/>
              </a:rPr>
              <a:t> </a:t>
            </a:r>
            <a:r>
              <a:rPr dirty="0" baseline="-8771" sz="1425" spc="345">
                <a:latin typeface="宋体"/>
                <a:cs typeface="宋体"/>
              </a:rPr>
              <a:t>mL</a:t>
            </a:r>
            <a:r>
              <a:rPr dirty="0" baseline="2923" sz="1425" spc="345">
                <a:latin typeface="宋体"/>
                <a:cs typeface="宋体"/>
              </a:rPr>
              <a:t>,</a:t>
            </a:r>
            <a:r>
              <a:rPr dirty="0" sz="950" spc="95">
                <a:latin typeface="宋体"/>
                <a:cs typeface="宋体"/>
              </a:rPr>
              <a:t>各氨基酸的检出限和定量限见表</a:t>
            </a:r>
            <a:r>
              <a:rPr dirty="0" baseline="-8771" sz="1425" spc="465">
                <a:latin typeface="宋体"/>
                <a:cs typeface="宋体"/>
              </a:rPr>
              <a:t>4</a:t>
            </a:r>
            <a:r>
              <a:rPr dirty="0" baseline="2923" sz="1425" spc="30">
                <a:latin typeface="宋体"/>
                <a:cs typeface="宋体"/>
              </a:rPr>
              <a:t>。</a:t>
            </a:r>
            <a:endParaRPr baseline="2923" sz="1425">
              <a:latin typeface="宋体"/>
              <a:cs typeface="宋体"/>
            </a:endParaRPr>
          </a:p>
          <a:p>
            <a:pPr algn="ctr" marR="313690">
              <a:lnSpc>
                <a:spcPct val="100000"/>
              </a:lnSpc>
              <a:spcBef>
                <a:spcPts val="1215"/>
              </a:spcBef>
            </a:pPr>
            <a:r>
              <a:rPr dirty="0" sz="950" spc="180">
                <a:latin typeface="宋体"/>
                <a:cs typeface="宋体"/>
              </a:rPr>
              <a:t>表</a:t>
            </a:r>
            <a:r>
              <a:rPr dirty="0" baseline="-8771" sz="1425" spc="502">
                <a:latin typeface="Arial Black"/>
                <a:cs typeface="Arial Black"/>
              </a:rPr>
              <a:t>4</a:t>
            </a:r>
            <a:r>
              <a:rPr dirty="0" baseline="-8771" sz="1425" spc="802">
                <a:latin typeface="Arial Black"/>
                <a:cs typeface="Arial Black"/>
              </a:rPr>
              <a:t> </a:t>
            </a:r>
            <a:r>
              <a:rPr dirty="0" sz="950" spc="95">
                <a:latin typeface="宋体"/>
                <a:cs typeface="宋体"/>
              </a:rPr>
              <a:t>液体样品中各氨基酸的检出限和定量</a:t>
            </a:r>
            <a:r>
              <a:rPr dirty="0" sz="950" spc="20">
                <a:latin typeface="宋体"/>
                <a:cs typeface="宋体"/>
              </a:rPr>
              <a:t>限</a:t>
            </a:r>
            <a:endParaRPr sz="950">
              <a:latin typeface="宋体"/>
              <a:cs typeface="宋体"/>
            </a:endParaRPr>
          </a:p>
        </p:txBody>
      </p:sp>
      <p:graphicFrame>
        <p:nvGraphicFramePr>
          <p:cNvPr id="10" name="object 10"/>
          <p:cNvGraphicFramePr>
            <a:graphicFrameLocks noGrp="1"/>
          </p:cNvGraphicFramePr>
          <p:nvPr/>
        </p:nvGraphicFramePr>
        <p:xfrm>
          <a:off x="847093" y="6136010"/>
          <a:ext cx="5871210" cy="2073275"/>
        </p:xfrm>
        <a:graphic>
          <a:graphicData uri="http://schemas.openxmlformats.org/drawingml/2006/table">
            <a:tbl>
              <a:tblPr firstRow="1" bandRow="1">
                <a:tableStyleId>{2D5ABB26-0587-4C30-8999-92F81FD0307C}</a:tableStyleId>
              </a:tblPr>
              <a:tblGrid>
                <a:gridCol w="973455"/>
                <a:gridCol w="974725"/>
                <a:gridCol w="973455"/>
                <a:gridCol w="974725"/>
                <a:gridCol w="973455"/>
                <a:gridCol w="985520"/>
              </a:tblGrid>
              <a:tr h="229222">
                <a:tc>
                  <a:txBody>
                    <a:bodyPr/>
                    <a:lstStyle/>
                    <a:p>
                      <a:pPr algn="ctr">
                        <a:lnSpc>
                          <a:spcPct val="100000"/>
                        </a:lnSpc>
                        <a:spcBef>
                          <a:spcPts val="370"/>
                        </a:spcBef>
                      </a:pPr>
                      <a:r>
                        <a:rPr dirty="0" sz="800" spc="95">
                          <a:latin typeface="宋体"/>
                          <a:cs typeface="宋体"/>
                        </a:rPr>
                        <a:t>氨基酸名</a:t>
                      </a:r>
                      <a:r>
                        <a:rPr dirty="0" sz="800" spc="20">
                          <a:latin typeface="宋体"/>
                          <a:cs typeface="宋体"/>
                        </a:rPr>
                        <a:t>称</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3975">
                        <a:lnSpc>
                          <a:spcPct val="100000"/>
                        </a:lnSpc>
                        <a:spcBef>
                          <a:spcPts val="370"/>
                        </a:spcBef>
                      </a:pPr>
                      <a:r>
                        <a:rPr dirty="0" sz="800" spc="95">
                          <a:latin typeface="宋体"/>
                          <a:cs typeface="宋体"/>
                        </a:rPr>
                        <a:t>检出</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5244">
                        <a:lnSpc>
                          <a:spcPct val="100000"/>
                        </a:lnSpc>
                        <a:spcBef>
                          <a:spcPts val="370"/>
                        </a:spcBef>
                      </a:pPr>
                      <a:r>
                        <a:rPr dirty="0" sz="800" spc="95">
                          <a:latin typeface="宋体"/>
                          <a:cs typeface="宋体"/>
                        </a:rPr>
                        <a:t>定量</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a:lnSpc>
                          <a:spcPct val="100000"/>
                        </a:lnSpc>
                        <a:spcBef>
                          <a:spcPts val="370"/>
                        </a:spcBef>
                      </a:pPr>
                      <a:r>
                        <a:rPr dirty="0" sz="800" spc="95">
                          <a:latin typeface="宋体"/>
                          <a:cs typeface="宋体"/>
                        </a:rPr>
                        <a:t>氨基酸名</a:t>
                      </a:r>
                      <a:r>
                        <a:rPr dirty="0" sz="800" spc="20">
                          <a:latin typeface="宋体"/>
                          <a:cs typeface="宋体"/>
                        </a:rPr>
                        <a:t>称</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5244">
                        <a:lnSpc>
                          <a:spcPct val="100000"/>
                        </a:lnSpc>
                        <a:spcBef>
                          <a:spcPts val="370"/>
                        </a:spcBef>
                      </a:pPr>
                      <a:r>
                        <a:rPr dirty="0" sz="800" spc="95">
                          <a:latin typeface="宋体"/>
                          <a:cs typeface="宋体"/>
                        </a:rPr>
                        <a:t>检出</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12700">
                      <a:solidFill>
                        <a:srgbClr val="231F20"/>
                      </a:solidFill>
                      <a:prstDash val="solid"/>
                    </a:lnB>
                  </a:tcPr>
                </a:tc>
                <a:tc>
                  <a:txBody>
                    <a:bodyPr/>
                    <a:lstStyle/>
                    <a:p>
                      <a:pPr algn="ctr" marL="55244">
                        <a:lnSpc>
                          <a:spcPct val="100000"/>
                        </a:lnSpc>
                        <a:spcBef>
                          <a:spcPts val="370"/>
                        </a:spcBef>
                      </a:pPr>
                      <a:r>
                        <a:rPr dirty="0" sz="800" spc="95">
                          <a:latin typeface="宋体"/>
                          <a:cs typeface="宋体"/>
                        </a:rPr>
                        <a:t>定量</a:t>
                      </a:r>
                      <a:r>
                        <a:rPr dirty="0" sz="800" spc="-130">
                          <a:latin typeface="宋体"/>
                          <a:cs typeface="宋体"/>
                        </a:rPr>
                        <a:t>限</a:t>
                      </a:r>
                      <a:r>
                        <a:rPr dirty="0" baseline="3472" sz="1200" spc="172">
                          <a:latin typeface="宋体"/>
                          <a:cs typeface="宋体"/>
                        </a:rPr>
                        <a:t>/(</a:t>
                      </a:r>
                      <a:r>
                        <a:rPr dirty="0" baseline="-10416" sz="1200" spc="172">
                          <a:latin typeface="宋体"/>
                          <a:cs typeface="宋体"/>
                        </a:rPr>
                        <a:t>g</a:t>
                      </a:r>
                      <a:r>
                        <a:rPr dirty="0" baseline="3472" sz="1200" spc="172">
                          <a:latin typeface="宋体"/>
                          <a:cs typeface="宋体"/>
                        </a:rPr>
                        <a:t>/</a:t>
                      </a:r>
                      <a:r>
                        <a:rPr dirty="0" baseline="-6944" sz="1200" spc="172">
                          <a:latin typeface="宋体"/>
                          <a:cs typeface="宋体"/>
                        </a:rPr>
                        <a:t>100</a:t>
                      </a:r>
                      <a:r>
                        <a:rPr dirty="0" baseline="3472" sz="1200" spc="172">
                          <a:latin typeface="宋体"/>
                          <a:cs typeface="宋体"/>
                        </a:rPr>
                        <a:t>)</a:t>
                      </a:r>
                      <a:endParaRPr baseline="3472" sz="1200">
                        <a:latin typeface="宋体"/>
                        <a:cs typeface="宋体"/>
                      </a:endParaRPr>
                    </a:p>
                  </a:txBody>
                  <a:tcPr marL="0" marR="0" marB="0" marT="46990">
                    <a:lnL w="6350">
                      <a:solidFill>
                        <a:srgbClr val="231F20"/>
                      </a:solidFill>
                      <a:prstDash val="solid"/>
                    </a:lnL>
                    <a:lnR w="12700">
                      <a:solidFill>
                        <a:srgbClr val="231F20"/>
                      </a:solidFill>
                      <a:prstDash val="solid"/>
                    </a:lnR>
                    <a:lnT w="12700">
                      <a:solidFill>
                        <a:srgbClr val="231F20"/>
                      </a:solidFill>
                      <a:prstDash val="solid"/>
                    </a:lnT>
                    <a:lnB w="1270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天门冬氨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05">
                          <a:latin typeface="宋体"/>
                          <a:cs typeface="宋体"/>
                        </a:rPr>
                        <a:t>0.000050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0.00014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异亮氨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0.00015</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1270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0.00050</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1270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苏氨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05">
                          <a:latin typeface="宋体"/>
                          <a:cs typeface="宋体"/>
                        </a:rPr>
                        <a:t>0.000057</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0.00019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亮氨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0.00043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0.0014</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丝氨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05">
                          <a:latin typeface="宋体"/>
                          <a:cs typeface="宋体"/>
                        </a:rPr>
                        <a:t>0.000072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0.00024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酪氨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0.0011</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0.0038</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谷氨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05">
                          <a:latin typeface="宋体"/>
                          <a:cs typeface="宋体"/>
                        </a:rPr>
                        <a:t>0.000090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0.00028</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苯丙氨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0.00099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0.0033</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甘氨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14">
                          <a:latin typeface="宋体"/>
                          <a:cs typeface="宋体"/>
                        </a:rPr>
                        <a:t>0.00010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0.00034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赖氨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05">
                          <a:latin typeface="宋体"/>
                          <a:cs typeface="宋体"/>
                        </a:rPr>
                        <a:t>0.000053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0.00018</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丙氨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25">
                          <a:latin typeface="宋体"/>
                          <a:cs typeface="宋体"/>
                        </a:rPr>
                        <a:t>0.0012</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0.0039</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组氨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0.00024</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0.00079</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09">
                <a:tc>
                  <a:txBody>
                    <a:bodyPr/>
                    <a:lstStyle/>
                    <a:p>
                      <a:pPr algn="ctr">
                        <a:lnSpc>
                          <a:spcPct val="100000"/>
                        </a:lnSpc>
                        <a:spcBef>
                          <a:spcPts val="370"/>
                        </a:spcBef>
                      </a:pPr>
                      <a:r>
                        <a:rPr dirty="0" sz="800" spc="95">
                          <a:latin typeface="宋体"/>
                          <a:cs typeface="宋体"/>
                        </a:rPr>
                        <a:t>缬氨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marL="635">
                        <a:lnSpc>
                          <a:spcPct val="100000"/>
                        </a:lnSpc>
                        <a:spcBef>
                          <a:spcPts val="475"/>
                        </a:spcBef>
                      </a:pPr>
                      <a:r>
                        <a:rPr dirty="0" sz="800" spc="105">
                          <a:latin typeface="宋体"/>
                          <a:cs typeface="宋体"/>
                        </a:rPr>
                        <a:t>0.000050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0.00013</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370"/>
                        </a:spcBef>
                      </a:pPr>
                      <a:r>
                        <a:rPr dirty="0" sz="800" spc="95">
                          <a:latin typeface="宋体"/>
                          <a:cs typeface="宋体"/>
                        </a:rPr>
                        <a:t>精氨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14">
                          <a:latin typeface="宋体"/>
                          <a:cs typeface="宋体"/>
                        </a:rPr>
                        <a:t>0.00078</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tc>
                  <a:txBody>
                    <a:bodyPr/>
                    <a:lstStyle/>
                    <a:p>
                      <a:pPr algn="ctr">
                        <a:lnSpc>
                          <a:spcPct val="100000"/>
                        </a:lnSpc>
                        <a:spcBef>
                          <a:spcPts val="475"/>
                        </a:spcBef>
                      </a:pPr>
                      <a:r>
                        <a:rPr dirty="0" sz="800" spc="125">
                          <a:latin typeface="宋体"/>
                          <a:cs typeface="宋体"/>
                        </a:rPr>
                        <a:t>0.0026</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6350">
                      <a:solidFill>
                        <a:srgbClr val="231F20"/>
                      </a:solidFill>
                      <a:prstDash val="solid"/>
                    </a:lnB>
                  </a:tcPr>
                </a:tc>
              </a:tr>
              <a:tr h="229222">
                <a:tc>
                  <a:txBody>
                    <a:bodyPr/>
                    <a:lstStyle/>
                    <a:p>
                      <a:pPr algn="ctr">
                        <a:lnSpc>
                          <a:spcPct val="100000"/>
                        </a:lnSpc>
                        <a:spcBef>
                          <a:spcPts val="370"/>
                        </a:spcBef>
                      </a:pPr>
                      <a:r>
                        <a:rPr dirty="0" sz="800" spc="95">
                          <a:latin typeface="宋体"/>
                          <a:cs typeface="宋体"/>
                        </a:rPr>
                        <a:t>蛋氨</a:t>
                      </a:r>
                      <a:r>
                        <a:rPr dirty="0" sz="800" spc="20">
                          <a:latin typeface="宋体"/>
                          <a:cs typeface="宋体"/>
                        </a:rPr>
                        <a:t>酸</a:t>
                      </a:r>
                      <a:endParaRPr sz="800">
                        <a:latin typeface="宋体"/>
                        <a:cs typeface="宋体"/>
                      </a:endParaRPr>
                    </a:p>
                  </a:txBody>
                  <a:tcPr marL="0" marR="0" marB="0" marT="46990">
                    <a:lnL w="1270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marL="635">
                        <a:lnSpc>
                          <a:spcPct val="100000"/>
                        </a:lnSpc>
                        <a:spcBef>
                          <a:spcPts val="475"/>
                        </a:spcBef>
                      </a:pPr>
                      <a:r>
                        <a:rPr dirty="0" sz="800" spc="114">
                          <a:latin typeface="宋体"/>
                          <a:cs typeface="宋体"/>
                        </a:rPr>
                        <a:t>0.00090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125">
                          <a:latin typeface="宋体"/>
                          <a:cs typeface="宋体"/>
                        </a:rPr>
                        <a:t>0.0030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370"/>
                        </a:spcBef>
                      </a:pPr>
                      <a:r>
                        <a:rPr dirty="0" sz="800" spc="95">
                          <a:latin typeface="宋体"/>
                          <a:cs typeface="宋体"/>
                        </a:rPr>
                        <a:t>脯氨</a:t>
                      </a:r>
                      <a:r>
                        <a:rPr dirty="0" sz="800" spc="20">
                          <a:latin typeface="宋体"/>
                          <a:cs typeface="宋体"/>
                        </a:rPr>
                        <a:t>酸</a:t>
                      </a:r>
                      <a:endParaRPr sz="800">
                        <a:latin typeface="宋体"/>
                        <a:cs typeface="宋体"/>
                      </a:endParaRPr>
                    </a:p>
                  </a:txBody>
                  <a:tcPr marL="0" marR="0" marB="0" marT="46990">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125">
                          <a:latin typeface="宋体"/>
                          <a:cs typeface="宋体"/>
                        </a:rPr>
                        <a:t>0.0010</a:t>
                      </a:r>
                      <a:endParaRPr sz="800">
                        <a:latin typeface="宋体"/>
                        <a:cs typeface="宋体"/>
                      </a:endParaRPr>
                    </a:p>
                  </a:txBody>
                  <a:tcPr marL="0" marR="0" marB="0" marT="60325">
                    <a:lnL w="6350">
                      <a:solidFill>
                        <a:srgbClr val="231F20"/>
                      </a:solidFill>
                      <a:prstDash val="solid"/>
                    </a:lnL>
                    <a:lnR w="6350">
                      <a:solidFill>
                        <a:srgbClr val="231F20"/>
                      </a:solidFill>
                      <a:prstDash val="solid"/>
                    </a:lnR>
                    <a:lnT w="6350">
                      <a:solidFill>
                        <a:srgbClr val="231F20"/>
                      </a:solidFill>
                      <a:prstDash val="solid"/>
                    </a:lnT>
                    <a:lnB w="12700">
                      <a:solidFill>
                        <a:srgbClr val="231F20"/>
                      </a:solidFill>
                      <a:prstDash val="solid"/>
                    </a:lnB>
                  </a:tcPr>
                </a:tc>
                <a:tc>
                  <a:txBody>
                    <a:bodyPr/>
                    <a:lstStyle/>
                    <a:p>
                      <a:pPr algn="ctr">
                        <a:lnSpc>
                          <a:spcPct val="100000"/>
                        </a:lnSpc>
                        <a:spcBef>
                          <a:spcPts val="475"/>
                        </a:spcBef>
                      </a:pPr>
                      <a:r>
                        <a:rPr dirty="0" sz="800" spc="125">
                          <a:latin typeface="宋体"/>
                          <a:cs typeface="宋体"/>
                        </a:rPr>
                        <a:t>0.0035</a:t>
                      </a:r>
                      <a:endParaRPr sz="800">
                        <a:latin typeface="宋体"/>
                        <a:cs typeface="宋体"/>
                      </a:endParaRPr>
                    </a:p>
                  </a:txBody>
                  <a:tcPr marL="0" marR="0" marB="0" marT="60325">
                    <a:lnL w="6350">
                      <a:solidFill>
                        <a:srgbClr val="231F20"/>
                      </a:solidFill>
                      <a:prstDash val="solid"/>
                    </a:lnL>
                    <a:lnR w="12700">
                      <a:solidFill>
                        <a:srgbClr val="231F20"/>
                      </a:solidFill>
                      <a:prstDash val="solid"/>
                    </a:lnR>
                    <a:lnT w="6350">
                      <a:solidFill>
                        <a:srgbClr val="231F20"/>
                      </a:solidFill>
                      <a:prstDash val="solid"/>
                    </a:lnT>
                    <a:lnB w="12700">
                      <a:solidFill>
                        <a:srgbClr val="231F20"/>
                      </a:solidFill>
                      <a:prstDash val="soli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511549" y="776139"/>
            <a:ext cx="1263015" cy="173355"/>
          </a:xfrm>
          <a:prstGeom prst="rect">
            <a:avLst/>
          </a:prstGeom>
        </p:spPr>
        <p:txBody>
          <a:bodyPr wrap="square" lIns="0" tIns="15240" rIns="0" bIns="0" rtlCol="0" vert="horz">
            <a:spAutoFit/>
          </a:bodyPr>
          <a:lstStyle/>
          <a:p>
            <a:pPr marL="38100">
              <a:lnSpc>
                <a:spcPct val="100000"/>
              </a:lnSpc>
              <a:spcBef>
                <a:spcPts val="120"/>
              </a:spcBef>
            </a:pPr>
            <a:r>
              <a:rPr dirty="0" sz="950" spc="140">
                <a:latin typeface="Arial"/>
                <a:cs typeface="Arial"/>
              </a:rPr>
              <a:t>GB</a:t>
            </a:r>
            <a:r>
              <a:rPr dirty="0" sz="950" spc="-170">
                <a:latin typeface="Arial"/>
                <a:cs typeface="Arial"/>
              </a:rPr>
              <a:t> </a:t>
            </a:r>
            <a:r>
              <a:rPr dirty="0" sz="950" spc="-70">
                <a:latin typeface="Arial Black"/>
                <a:cs typeface="Arial Black"/>
              </a:rPr>
              <a:t>5009</a:t>
            </a:r>
            <a:r>
              <a:rPr dirty="0" sz="950" spc="-70">
                <a:latin typeface="宋体"/>
                <a:cs typeface="宋体"/>
              </a:rPr>
              <a:t>.</a:t>
            </a:r>
            <a:r>
              <a:rPr dirty="0" sz="950" spc="-70">
                <a:latin typeface="Arial Black"/>
                <a:cs typeface="Arial Black"/>
              </a:rPr>
              <a:t>124</a:t>
            </a:r>
            <a:r>
              <a:rPr dirty="0" baseline="8771" sz="1425" spc="-104">
                <a:latin typeface="Arial Black"/>
                <a:cs typeface="Arial Black"/>
              </a:rPr>
              <a:t>—</a:t>
            </a:r>
            <a:r>
              <a:rPr dirty="0" sz="950" spc="-70">
                <a:latin typeface="Arial Black"/>
                <a:cs typeface="Arial Black"/>
              </a:rPr>
              <a:t>2016</a:t>
            </a:r>
            <a:endParaRPr sz="950">
              <a:latin typeface="Arial Black"/>
              <a:cs typeface="Arial Black"/>
            </a:endParaRPr>
          </a:p>
        </p:txBody>
      </p:sp>
      <p:sp>
        <p:nvSpPr>
          <p:cNvPr id="3" name="object 3"/>
          <p:cNvSpPr txBox="1"/>
          <p:nvPr/>
        </p:nvSpPr>
        <p:spPr>
          <a:xfrm>
            <a:off x="3974328" y="1396014"/>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335">
                <a:latin typeface="Arial"/>
                <a:cs typeface="Arial"/>
              </a:rPr>
              <a:t>A</a:t>
            </a:r>
            <a:endParaRPr sz="950">
              <a:latin typeface="Arial"/>
              <a:cs typeface="Arial"/>
            </a:endParaRPr>
          </a:p>
        </p:txBody>
      </p:sp>
      <p:sp>
        <p:nvSpPr>
          <p:cNvPr id="4" name="object 4"/>
          <p:cNvSpPr txBox="1"/>
          <p:nvPr/>
        </p:nvSpPr>
        <p:spPr>
          <a:xfrm>
            <a:off x="3460448" y="1328245"/>
            <a:ext cx="415290" cy="424815"/>
          </a:xfrm>
          <a:prstGeom prst="rect">
            <a:avLst/>
          </a:prstGeom>
        </p:spPr>
        <p:txBody>
          <a:bodyPr wrap="square" lIns="0" tIns="12065" rIns="0" bIns="0" rtlCol="0" vert="horz">
            <a:spAutoFit/>
          </a:bodyPr>
          <a:lstStyle/>
          <a:p>
            <a:pPr marL="257810" marR="5080" indent="-245745">
              <a:lnSpc>
                <a:spcPct val="137900"/>
              </a:lnSpc>
              <a:spcBef>
                <a:spcPts val="95"/>
              </a:spcBef>
              <a:tabLst>
                <a:tab pos="278765" algn="l"/>
              </a:tabLst>
            </a:pPr>
            <a:r>
              <a:rPr dirty="0" sz="950" spc="20">
                <a:latin typeface="宋体"/>
                <a:cs typeface="宋体"/>
              </a:rPr>
              <a:t>附</a:t>
            </a:r>
            <a:r>
              <a:rPr dirty="0" sz="950" spc="20">
                <a:latin typeface="宋体"/>
                <a:cs typeface="宋体"/>
              </a:rPr>
              <a:t>		</a:t>
            </a:r>
            <a:r>
              <a:rPr dirty="0" sz="950" spc="15">
                <a:latin typeface="宋体"/>
                <a:cs typeface="宋体"/>
              </a:rPr>
              <a:t>录 </a:t>
            </a:r>
            <a:r>
              <a:rPr dirty="0" sz="950" spc="20">
                <a:latin typeface="宋体"/>
                <a:cs typeface="宋体"/>
              </a:rPr>
              <a:t>谱</a:t>
            </a:r>
            <a:endParaRPr sz="950">
              <a:latin typeface="宋体"/>
              <a:cs typeface="宋体"/>
            </a:endParaRPr>
          </a:p>
        </p:txBody>
      </p:sp>
      <p:sp>
        <p:nvSpPr>
          <p:cNvPr id="5" name="object 5"/>
          <p:cNvSpPr txBox="1"/>
          <p:nvPr/>
        </p:nvSpPr>
        <p:spPr>
          <a:xfrm>
            <a:off x="4104961" y="1579643"/>
            <a:ext cx="149225" cy="173355"/>
          </a:xfrm>
          <a:prstGeom prst="rect">
            <a:avLst/>
          </a:prstGeom>
        </p:spPr>
        <p:txBody>
          <a:bodyPr wrap="square" lIns="0" tIns="15240" rIns="0" bIns="0" rtlCol="0" vert="horz">
            <a:spAutoFit/>
          </a:bodyPr>
          <a:lstStyle/>
          <a:p>
            <a:pPr marL="12700">
              <a:lnSpc>
                <a:spcPct val="100000"/>
              </a:lnSpc>
              <a:spcBef>
                <a:spcPts val="120"/>
              </a:spcBef>
            </a:pPr>
            <a:r>
              <a:rPr dirty="0" sz="950" spc="20">
                <a:latin typeface="宋体"/>
                <a:cs typeface="宋体"/>
              </a:rPr>
              <a:t>图</a:t>
            </a:r>
            <a:endParaRPr sz="950">
              <a:latin typeface="宋体"/>
              <a:cs typeface="宋体"/>
            </a:endParaRPr>
          </a:p>
        </p:txBody>
      </p:sp>
      <p:sp>
        <p:nvSpPr>
          <p:cNvPr id="6" name="object 6"/>
          <p:cNvSpPr txBox="1"/>
          <p:nvPr/>
        </p:nvSpPr>
        <p:spPr>
          <a:xfrm>
            <a:off x="1084964" y="1579643"/>
            <a:ext cx="2439035" cy="480695"/>
          </a:xfrm>
          <a:prstGeom prst="rect">
            <a:avLst/>
          </a:prstGeom>
        </p:spPr>
        <p:txBody>
          <a:bodyPr wrap="square" lIns="0" tIns="15240" rIns="0" bIns="0" rtlCol="0" vert="horz">
            <a:spAutoFit/>
          </a:bodyPr>
          <a:lstStyle/>
          <a:p>
            <a:pPr algn="r" marR="73025">
              <a:lnSpc>
                <a:spcPct val="100000"/>
              </a:lnSpc>
              <a:spcBef>
                <a:spcPts val="120"/>
              </a:spcBef>
            </a:pPr>
            <a:r>
              <a:rPr dirty="0" sz="950" spc="20">
                <a:latin typeface="宋体"/>
                <a:cs typeface="宋体"/>
              </a:rPr>
              <a:t>色</a:t>
            </a:r>
            <a:endParaRPr sz="950">
              <a:latin typeface="宋体"/>
              <a:cs typeface="宋体"/>
            </a:endParaRPr>
          </a:p>
          <a:p>
            <a:pPr>
              <a:lnSpc>
                <a:spcPct val="100000"/>
              </a:lnSpc>
              <a:spcBef>
                <a:spcPts val="55"/>
              </a:spcBef>
            </a:pPr>
            <a:endParaRPr sz="950">
              <a:latin typeface="宋体"/>
              <a:cs typeface="宋体"/>
            </a:endParaRPr>
          </a:p>
          <a:p>
            <a:pPr marL="38100">
              <a:lnSpc>
                <a:spcPct val="100000"/>
              </a:lnSpc>
              <a:spcBef>
                <a:spcPts val="5"/>
              </a:spcBef>
            </a:pPr>
            <a:r>
              <a:rPr dirty="0" sz="950" spc="95">
                <a:latin typeface="宋体"/>
                <a:cs typeface="宋体"/>
              </a:rPr>
              <a:t>混合氨基酸标准工作液色谱图见</a:t>
            </a:r>
            <a:r>
              <a:rPr dirty="0" sz="950" spc="20">
                <a:latin typeface="宋体"/>
                <a:cs typeface="宋体"/>
              </a:rPr>
              <a:t>图</a:t>
            </a:r>
            <a:r>
              <a:rPr dirty="0" sz="950" spc="-275">
                <a:latin typeface="宋体"/>
                <a:cs typeface="宋体"/>
              </a:rPr>
              <a:t> </a:t>
            </a:r>
            <a:r>
              <a:rPr dirty="0" baseline="-8771" sz="1425" spc="157">
                <a:latin typeface="宋体"/>
                <a:cs typeface="宋体"/>
              </a:rPr>
              <a:t>A.1</a:t>
            </a:r>
            <a:r>
              <a:rPr dirty="0" baseline="2923" sz="1425" spc="30">
                <a:latin typeface="宋体"/>
                <a:cs typeface="宋体"/>
              </a:rPr>
              <a:t>。</a:t>
            </a:r>
            <a:endParaRPr baseline="2923" sz="1425">
              <a:latin typeface="宋体"/>
              <a:cs typeface="宋体"/>
            </a:endParaRPr>
          </a:p>
        </p:txBody>
      </p:sp>
      <p:sp>
        <p:nvSpPr>
          <p:cNvPr id="7" name="object 7"/>
          <p:cNvSpPr/>
          <p:nvPr/>
        </p:nvSpPr>
        <p:spPr>
          <a:xfrm>
            <a:off x="1336259" y="2114796"/>
            <a:ext cx="4886248" cy="2817139"/>
          </a:xfrm>
          <a:prstGeom prst="rect">
            <a:avLst/>
          </a:prstGeom>
          <a:blipFill>
            <a:blip r:embed="rId2" cstate="print"/>
            <a:stretch>
              <a:fillRect/>
            </a:stretch>
          </a:blipFill>
        </p:spPr>
        <p:txBody>
          <a:bodyPr wrap="square" lIns="0" tIns="0" rIns="0" bIns="0" rtlCol="0"/>
          <a:lstStyle/>
          <a:p/>
        </p:txBody>
      </p:sp>
      <p:sp>
        <p:nvSpPr>
          <p:cNvPr id="8" name="object 8"/>
          <p:cNvSpPr txBox="1"/>
          <p:nvPr/>
        </p:nvSpPr>
        <p:spPr>
          <a:xfrm>
            <a:off x="3011110" y="5119603"/>
            <a:ext cx="1510030" cy="151130"/>
          </a:xfrm>
          <a:prstGeom prst="rect">
            <a:avLst/>
          </a:prstGeom>
        </p:spPr>
        <p:txBody>
          <a:bodyPr wrap="square" lIns="0" tIns="15875" rIns="0" bIns="0" rtlCol="0" vert="horz">
            <a:spAutoFit/>
          </a:bodyPr>
          <a:lstStyle/>
          <a:p>
            <a:pPr marL="38100">
              <a:lnSpc>
                <a:spcPct val="100000"/>
              </a:lnSpc>
              <a:spcBef>
                <a:spcPts val="125"/>
              </a:spcBef>
            </a:pPr>
            <a:r>
              <a:rPr dirty="0" sz="800" spc="285">
                <a:latin typeface="Arial"/>
                <a:cs typeface="Arial"/>
              </a:rPr>
              <a:t>a</a:t>
            </a:r>
            <a:r>
              <a:rPr dirty="0" baseline="10416" sz="1200" spc="427">
                <a:latin typeface="宋体"/>
                <a:cs typeface="宋体"/>
              </a:rPr>
              <a:t>)</a:t>
            </a:r>
            <a:r>
              <a:rPr dirty="0" baseline="10416" sz="1200" spc="-157">
                <a:latin typeface="宋体"/>
                <a:cs typeface="宋体"/>
              </a:rPr>
              <a:t> </a:t>
            </a:r>
            <a:r>
              <a:rPr dirty="0" sz="800" spc="85">
                <a:latin typeface="Arial"/>
                <a:cs typeface="Arial"/>
              </a:rPr>
              <a:t>vis</a:t>
            </a:r>
            <a:r>
              <a:rPr dirty="0" sz="800" spc="85">
                <a:latin typeface="Arial Black"/>
                <a:cs typeface="Arial Black"/>
              </a:rPr>
              <a:t>1</a:t>
            </a:r>
            <a:r>
              <a:rPr dirty="0" baseline="6944" sz="1200" spc="142">
                <a:latin typeface="宋体"/>
                <a:cs typeface="宋体"/>
              </a:rPr>
              <a:t>检测波长</a:t>
            </a:r>
            <a:r>
              <a:rPr dirty="0" sz="800" spc="70">
                <a:latin typeface="Arial Black"/>
                <a:cs typeface="Arial Black"/>
              </a:rPr>
              <a:t>570</a:t>
            </a:r>
            <a:r>
              <a:rPr dirty="0" sz="800" spc="70">
                <a:latin typeface="Arial"/>
                <a:cs typeface="Arial"/>
              </a:rPr>
              <a:t>nm</a:t>
            </a:r>
            <a:r>
              <a:rPr dirty="0" sz="800" spc="-70">
                <a:latin typeface="Arial"/>
                <a:cs typeface="Arial"/>
              </a:rPr>
              <a:t> </a:t>
            </a:r>
            <a:r>
              <a:rPr dirty="0" baseline="6944" sz="1200" spc="30">
                <a:latin typeface="宋体"/>
                <a:cs typeface="宋体"/>
              </a:rPr>
              <a:t>时</a:t>
            </a:r>
            <a:endParaRPr baseline="6944" sz="1200">
              <a:latin typeface="宋体"/>
              <a:cs typeface="宋体"/>
            </a:endParaRPr>
          </a:p>
        </p:txBody>
      </p:sp>
      <p:sp>
        <p:nvSpPr>
          <p:cNvPr id="9" name="object 9"/>
          <p:cNvSpPr/>
          <p:nvPr/>
        </p:nvSpPr>
        <p:spPr>
          <a:xfrm>
            <a:off x="1309144" y="5312732"/>
            <a:ext cx="4940465" cy="2255189"/>
          </a:xfrm>
          <a:prstGeom prst="rect">
            <a:avLst/>
          </a:prstGeom>
          <a:blipFill>
            <a:blip r:embed="rId3" cstate="print"/>
            <a:stretch>
              <a:fillRect/>
            </a:stretch>
          </a:blipFill>
        </p:spPr>
        <p:txBody>
          <a:bodyPr wrap="square" lIns="0" tIns="0" rIns="0" bIns="0" rtlCol="0"/>
          <a:lstStyle/>
          <a:p/>
        </p:txBody>
      </p:sp>
      <p:sp>
        <p:nvSpPr>
          <p:cNvPr id="10" name="object 10"/>
          <p:cNvSpPr txBox="1"/>
          <p:nvPr/>
        </p:nvSpPr>
        <p:spPr>
          <a:xfrm>
            <a:off x="3011110" y="7737099"/>
            <a:ext cx="1511935" cy="151130"/>
          </a:xfrm>
          <a:prstGeom prst="rect">
            <a:avLst/>
          </a:prstGeom>
        </p:spPr>
        <p:txBody>
          <a:bodyPr wrap="square" lIns="0" tIns="15875" rIns="0" bIns="0" rtlCol="0" vert="horz">
            <a:spAutoFit/>
          </a:bodyPr>
          <a:lstStyle/>
          <a:p>
            <a:pPr marL="38100">
              <a:lnSpc>
                <a:spcPct val="100000"/>
              </a:lnSpc>
              <a:spcBef>
                <a:spcPts val="125"/>
              </a:spcBef>
            </a:pPr>
            <a:r>
              <a:rPr dirty="0" sz="800" spc="295">
                <a:latin typeface="Arial"/>
                <a:cs typeface="Arial"/>
              </a:rPr>
              <a:t>b</a:t>
            </a:r>
            <a:r>
              <a:rPr dirty="0" baseline="10416" sz="1200" spc="442">
                <a:latin typeface="宋体"/>
                <a:cs typeface="宋体"/>
              </a:rPr>
              <a:t>)</a:t>
            </a:r>
            <a:r>
              <a:rPr dirty="0" baseline="10416" sz="1200" spc="-157">
                <a:latin typeface="宋体"/>
                <a:cs typeface="宋体"/>
              </a:rPr>
              <a:t> </a:t>
            </a:r>
            <a:r>
              <a:rPr dirty="0" sz="800" spc="85">
                <a:latin typeface="Arial"/>
                <a:cs typeface="Arial"/>
              </a:rPr>
              <a:t>vis</a:t>
            </a:r>
            <a:r>
              <a:rPr dirty="0" sz="800" spc="85">
                <a:latin typeface="Arial Black"/>
                <a:cs typeface="Arial Black"/>
              </a:rPr>
              <a:t>2</a:t>
            </a:r>
            <a:r>
              <a:rPr dirty="0" baseline="6944" sz="1200" spc="142">
                <a:latin typeface="宋体"/>
                <a:cs typeface="宋体"/>
              </a:rPr>
              <a:t>检测波长</a:t>
            </a:r>
            <a:r>
              <a:rPr dirty="0" sz="800" spc="70">
                <a:latin typeface="Arial Black"/>
                <a:cs typeface="Arial Black"/>
              </a:rPr>
              <a:t>440</a:t>
            </a:r>
            <a:r>
              <a:rPr dirty="0" sz="800" spc="70">
                <a:latin typeface="Arial"/>
                <a:cs typeface="Arial"/>
              </a:rPr>
              <a:t>nm</a:t>
            </a:r>
            <a:r>
              <a:rPr dirty="0" sz="800" spc="-70">
                <a:latin typeface="Arial"/>
                <a:cs typeface="Arial"/>
              </a:rPr>
              <a:t> </a:t>
            </a:r>
            <a:r>
              <a:rPr dirty="0" baseline="6944" sz="1200" spc="30">
                <a:latin typeface="宋体"/>
                <a:cs typeface="宋体"/>
              </a:rPr>
              <a:t>时</a:t>
            </a:r>
            <a:endParaRPr baseline="6944" sz="1200">
              <a:latin typeface="宋体"/>
              <a:cs typeface="宋体"/>
            </a:endParaRPr>
          </a:p>
        </p:txBody>
      </p:sp>
      <p:sp>
        <p:nvSpPr>
          <p:cNvPr id="11" name="object 11"/>
          <p:cNvSpPr txBox="1"/>
          <p:nvPr/>
        </p:nvSpPr>
        <p:spPr>
          <a:xfrm>
            <a:off x="2627862" y="8017400"/>
            <a:ext cx="474345" cy="173355"/>
          </a:xfrm>
          <a:prstGeom prst="rect">
            <a:avLst/>
          </a:prstGeom>
        </p:spPr>
        <p:txBody>
          <a:bodyPr wrap="square" lIns="0" tIns="15240" rIns="0" bIns="0" rtlCol="0" vert="horz">
            <a:spAutoFit/>
          </a:bodyPr>
          <a:lstStyle/>
          <a:p>
            <a:pPr marL="38100">
              <a:lnSpc>
                <a:spcPct val="100000"/>
              </a:lnSpc>
              <a:spcBef>
                <a:spcPts val="120"/>
              </a:spcBef>
            </a:pPr>
            <a:r>
              <a:rPr dirty="0" baseline="8771" sz="1425" spc="30">
                <a:latin typeface="宋体"/>
                <a:cs typeface="宋体"/>
              </a:rPr>
              <a:t>图</a:t>
            </a:r>
            <a:r>
              <a:rPr dirty="0" baseline="8771" sz="1425" spc="-359">
                <a:latin typeface="宋体"/>
                <a:cs typeface="宋体"/>
              </a:rPr>
              <a:t> </a:t>
            </a:r>
            <a:r>
              <a:rPr dirty="0" sz="950" spc="40">
                <a:latin typeface="Arial"/>
                <a:cs typeface="Arial"/>
              </a:rPr>
              <a:t>A</a:t>
            </a:r>
            <a:r>
              <a:rPr dirty="0" sz="950" spc="40">
                <a:latin typeface="宋体"/>
                <a:cs typeface="宋体"/>
              </a:rPr>
              <a:t>.</a:t>
            </a:r>
            <a:r>
              <a:rPr dirty="0" sz="950" spc="40">
                <a:latin typeface="Arial Black"/>
                <a:cs typeface="Arial Black"/>
              </a:rPr>
              <a:t>1</a:t>
            </a:r>
            <a:endParaRPr sz="950">
              <a:latin typeface="Arial Black"/>
              <a:cs typeface="Arial Black"/>
            </a:endParaRPr>
          </a:p>
        </p:txBody>
      </p:sp>
      <p:sp>
        <p:nvSpPr>
          <p:cNvPr id="12" name="object 12"/>
          <p:cNvSpPr txBox="1"/>
          <p:nvPr/>
        </p:nvSpPr>
        <p:spPr>
          <a:xfrm>
            <a:off x="3160982" y="8001386"/>
            <a:ext cx="1746250" cy="173355"/>
          </a:xfrm>
          <a:prstGeom prst="rect">
            <a:avLst/>
          </a:prstGeom>
        </p:spPr>
        <p:txBody>
          <a:bodyPr wrap="square" lIns="0" tIns="15240" rIns="0" bIns="0" rtlCol="0" vert="horz">
            <a:spAutoFit/>
          </a:bodyPr>
          <a:lstStyle/>
          <a:p>
            <a:pPr marL="12700">
              <a:lnSpc>
                <a:spcPct val="100000"/>
              </a:lnSpc>
              <a:spcBef>
                <a:spcPts val="120"/>
              </a:spcBef>
            </a:pPr>
            <a:r>
              <a:rPr dirty="0" sz="950" spc="95">
                <a:latin typeface="宋体"/>
                <a:cs typeface="宋体"/>
              </a:rPr>
              <a:t>混合氨基酸标准工作液色谱</a:t>
            </a:r>
            <a:r>
              <a:rPr dirty="0" sz="950" spc="20">
                <a:latin typeface="宋体"/>
                <a:cs typeface="宋体"/>
              </a:rPr>
              <a:t>图</a:t>
            </a:r>
            <a:endParaRPr sz="950">
              <a:latin typeface="宋体"/>
              <a:cs typeface="宋体"/>
            </a:endParaRPr>
          </a:p>
        </p:txBody>
      </p:sp>
      <p:sp>
        <p:nvSpPr>
          <p:cNvPr id="13" name="object 13"/>
          <p:cNvSpPr/>
          <p:nvPr/>
        </p:nvSpPr>
        <p:spPr>
          <a:xfrm>
            <a:off x="3055382" y="8595695"/>
            <a:ext cx="1454785" cy="0"/>
          </a:xfrm>
          <a:custGeom>
            <a:avLst/>
            <a:gdLst/>
            <a:ahLst/>
            <a:cxnLst/>
            <a:rect l="l" t="t" r="r" b="b"/>
            <a:pathLst>
              <a:path w="1454785" h="0">
                <a:moveTo>
                  <a:pt x="0" y="0"/>
                </a:moveTo>
                <a:lnTo>
                  <a:pt x="1454162" y="0"/>
                </a:lnTo>
              </a:path>
            </a:pathLst>
          </a:custGeom>
          <a:ln w="9702">
            <a:solidFill>
              <a:srgbClr val="231F20"/>
            </a:solidFill>
          </a:ln>
        </p:spPr>
        <p:txBody>
          <a:bodyPr wrap="square" lIns="0" tIns="0" rIns="0" bIns="0" rtlCol="0"/>
          <a:lstStyle/>
          <a:p/>
        </p:txBody>
      </p:sp>
      <p:sp>
        <p:nvSpPr>
          <p:cNvPr id="14" name="object 14"/>
          <p:cNvSpPr txBox="1">
            <a:spLocks noGrp="1"/>
          </p:cNvSpPr>
          <p:nvPr>
            <p:ph type="sldNum" idx="7" sz="quarter"/>
          </p:nvPr>
        </p:nvSpPr>
        <p:spPr>
          <a:prstGeom prst="rect"/>
        </p:spPr>
        <p:txBody>
          <a:bodyPr wrap="square" lIns="0" tIns="50800" rIns="0" bIns="0" rtlCol="0" vert="horz">
            <a:spAutoFit/>
          </a:bodyPr>
          <a:lstStyle/>
          <a:p>
            <a:pPr marL="38100">
              <a:lnSpc>
                <a:spcPct val="100000"/>
              </a:lnSpc>
              <a:spcBef>
                <a:spcPts val="400"/>
              </a:spcBef>
            </a:pPr>
            <a:r>
              <a:rPr dirty="0" spc="420"/>
              <a:t>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作者</dc:creator>
  <cp:keywords>关键字</cp:keywords>
  <dc:subject>科目</dc:subject>
  <dc:title>标题</dc:title>
  <dcterms:created xsi:type="dcterms:W3CDTF">2026-04-03T08:11:42Z</dcterms:created>
  <dcterms:modified xsi:type="dcterms:W3CDTF">2026-04-03T08:11:42Z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2026-04-03T00:00:00Z</vt:filetime>
  </property>
  <property fmtid="{D5CDD505-2E9C-101B-9397-08002B2CF9AE}" pid="3" name="Creator">
    <vt:lpwstr>创建者</vt:lpwstr>
  </property>
  <property fmtid="{D5CDD505-2E9C-101B-9397-08002B2CF9AE}" pid="4" name="LastSaved">
    <vt:filetime>2026-04-03T00:00:00Z</vt:filetime>
  </property>
</Properties>
</file>